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 id="2147483779" r:id="rId2"/>
  </p:sldMasterIdLst>
  <p:notesMasterIdLst>
    <p:notesMasterId r:id="rId21"/>
  </p:notesMasterIdLst>
  <p:sldIdLst>
    <p:sldId id="256" r:id="rId3"/>
    <p:sldId id="2161" r:id="rId4"/>
    <p:sldId id="257" r:id="rId5"/>
    <p:sldId id="2133" r:id="rId6"/>
    <p:sldId id="2162" r:id="rId7"/>
    <p:sldId id="260" r:id="rId8"/>
    <p:sldId id="2164" r:id="rId9"/>
    <p:sldId id="267" r:id="rId10"/>
    <p:sldId id="268" r:id="rId11"/>
    <p:sldId id="261" r:id="rId12"/>
    <p:sldId id="262" r:id="rId13"/>
    <p:sldId id="270" r:id="rId14"/>
    <p:sldId id="2166" r:id="rId15"/>
    <p:sldId id="272" r:id="rId16"/>
    <p:sldId id="263" r:id="rId17"/>
    <p:sldId id="2165" r:id="rId18"/>
    <p:sldId id="2167" r:id="rId19"/>
    <p:sldId id="2160"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85" autoAdjust="0"/>
    <p:restoredTop sz="63116" autoAdjust="0"/>
  </p:normalViewPr>
  <p:slideViewPr>
    <p:cSldViewPr snapToGrid="0" showGuides="1">
      <p:cViewPr varScale="1">
        <p:scale>
          <a:sx n="161" d="100"/>
          <a:sy n="161" d="100"/>
        </p:scale>
        <p:origin x="1744" y="184"/>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7/6/21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1</a:t>
            </a:fld>
            <a:endParaRPr lang="en-US"/>
          </a:p>
        </p:txBody>
      </p:sp>
    </p:spTree>
    <p:extLst>
      <p:ext uri="{BB962C8B-B14F-4D97-AF65-F5344CB8AC3E}">
        <p14:creationId xmlns:p14="http://schemas.microsoft.com/office/powerpoint/2010/main" val="173788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a:t>
            </a:fld>
            <a:endParaRPr lang="en-US"/>
          </a:p>
        </p:txBody>
      </p:sp>
    </p:spTree>
    <p:extLst>
      <p:ext uri="{BB962C8B-B14F-4D97-AF65-F5344CB8AC3E}">
        <p14:creationId xmlns:p14="http://schemas.microsoft.com/office/powerpoint/2010/main" val="56387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images of viral proteins that have been solved at the APS and the list of PDB IDs for the related sets of proteins.</a:t>
            </a:r>
          </a:p>
          <a:p>
            <a:endParaRPr lang="en-US" dirty="0"/>
          </a:p>
          <a:p>
            <a:r>
              <a:rPr lang="en-US" dirty="0"/>
              <a:t>APS has solved more novel SARS-CoV-2 proteins than any other light 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32772-DA55-8D43-A355-7299DCA069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06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was the orderable subset of the Zinc15 database (OZD) and the second was the orderable subset of the MCULE compound database (ORD).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generation of the orderable subsets was primarily a manual activity that involved finding all compounds that are either in stock or available to ship in three weeks across a range of suppliers.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used </a:t>
            </a:r>
            <a:r>
              <a:rPr lang="en-US" sz="1200" b="0" i="0" kern="1200" dirty="0" err="1">
                <a:solidFill>
                  <a:schemeClr val="tx1"/>
                </a:solidFill>
                <a:effectLst/>
                <a:latin typeface="+mn-lt"/>
                <a:ea typeface="+mn-ea"/>
                <a:cs typeface="+mn-cs"/>
              </a:rPr>
              <a:t>OpenEye</a:t>
            </a:r>
            <a:r>
              <a:rPr lang="en-US" sz="1200" b="0" i="0" kern="1200" dirty="0">
                <a:solidFill>
                  <a:schemeClr val="tx1"/>
                </a:solidFill>
                <a:effectLst/>
                <a:latin typeface="+mn-lt"/>
                <a:ea typeface="+mn-ea"/>
                <a:cs typeface="+mn-cs"/>
              </a:rPr>
              <a:t> FRED for building those data frames;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6</a:t>
            </a:fld>
            <a:endParaRPr lang="en-US"/>
          </a:p>
        </p:txBody>
      </p:sp>
    </p:spTree>
    <p:extLst>
      <p:ext uri="{BB962C8B-B14F-4D97-AF65-F5344CB8AC3E}">
        <p14:creationId xmlns:p14="http://schemas.microsoft.com/office/powerpoint/2010/main" val="4239630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7</a:t>
            </a:fld>
            <a:endParaRPr lang="en-US"/>
          </a:p>
        </p:txBody>
      </p:sp>
    </p:spTree>
    <p:extLst>
      <p:ext uri="{BB962C8B-B14F-4D97-AF65-F5344CB8AC3E}">
        <p14:creationId xmlns:p14="http://schemas.microsoft.com/office/powerpoint/2010/main" val="146195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9</a:t>
            </a:fld>
            <a:endParaRPr lang="en-US"/>
          </a:p>
        </p:txBody>
      </p:sp>
    </p:spTree>
    <p:extLst>
      <p:ext uri="{BB962C8B-B14F-4D97-AF65-F5344CB8AC3E}">
        <p14:creationId xmlns:p14="http://schemas.microsoft.com/office/powerpoint/2010/main" val="22685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11</a:t>
            </a:fld>
            <a:endParaRPr lang="en-US"/>
          </a:p>
        </p:txBody>
      </p:sp>
    </p:spTree>
    <p:extLst>
      <p:ext uri="{BB962C8B-B14F-4D97-AF65-F5344CB8AC3E}">
        <p14:creationId xmlns:p14="http://schemas.microsoft.com/office/powerpoint/2010/main" val="190126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Comparison of mlrMBO and GA optimized model with the default model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13</a:t>
            </a:fld>
            <a:endParaRPr lang="en-US"/>
          </a:p>
        </p:txBody>
      </p:sp>
    </p:spTree>
    <p:extLst>
      <p:ext uri="{BB962C8B-B14F-4D97-AF65-F5344CB8AC3E}">
        <p14:creationId xmlns:p14="http://schemas.microsoft.com/office/powerpoint/2010/main" val="295964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14</a:t>
            </a:fld>
            <a:endParaRPr lang="en-US"/>
          </a:p>
        </p:txBody>
      </p:sp>
    </p:spTree>
    <p:extLst>
      <p:ext uri="{BB962C8B-B14F-4D97-AF65-F5344CB8AC3E}">
        <p14:creationId xmlns:p14="http://schemas.microsoft.com/office/powerpoint/2010/main" val="943214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Large IMAGES w/bullets </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43573" y="4457863"/>
            <a:ext cx="3711039" cy="240746"/>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dirty="0"/>
              <a:t>TITLE AND CONTENT SLIDE. </a:t>
            </a:r>
            <a:br>
              <a:rPr lang="en-US" dirty="0"/>
            </a:br>
            <a:r>
              <a:rPr lang="en-US" dirty="0"/>
              <a:t>Headline in all caps, Arial Font.</a:t>
            </a:r>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7314" y="408441"/>
            <a:ext cx="1786846" cy="64370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82331"/>
            <a:ext cx="1557337" cy="56102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a:solidFill>
                  <a:srgbClr val="000000"/>
                </a:solidFill>
              </a:rPr>
              <a:t>Type in Name 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sp>
        <p:nvSpPr>
          <p:cNvPr id="17" name="Text Placeholder 45"/>
          <p:cNvSpPr>
            <a:spLocks noGrp="1"/>
          </p:cNvSpPr>
          <p:nvPr>
            <p:ph type="body" sz="quarter" idx="27"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170633"/>
            <a:ext cx="1557337" cy="56102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B0F0-7B77-AE44-BCF6-B3BCA1A391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2A4BCD-5448-5E49-B68A-86BBA0D3EF2E}"/>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4" name="Footer Placeholder 3">
            <a:extLst>
              <a:ext uri="{FF2B5EF4-FFF2-40B4-BE49-F238E27FC236}">
                <a16:creationId xmlns:a16="http://schemas.microsoft.com/office/drawing/2014/main" id="{B8D1FDEB-5BCC-5D4A-B4E3-D99B043E17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31D90F-FEBE-E74D-BB21-92DF42F654E2}"/>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104379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935A-8808-5F49-BE20-6E105109B6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DE5556-C6E6-AD4B-9B4D-908D5E2D6F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1CD47-E122-C345-AF76-081A387C1C7B}"/>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C9457EBD-0629-4B41-98D9-DAEA7AFD8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8BFE2-C408-4545-AEFF-0C7A6C2BF943}"/>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258464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7D558-D564-604F-8602-EFE018A9693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24B2B35-27C6-C043-8715-2E6F5DEE6E2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379FB7-C7C6-DF41-8A6A-81BFA8A171A3}"/>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9EE58286-2D4E-6547-AD6B-3D0687FFB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31C70-09B4-4B43-8EAD-26A6CFDDB3C6}"/>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3274447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935A-8808-5F49-BE20-6E105109B6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DE5556-C6E6-AD4B-9B4D-908D5E2D6F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1CD47-E122-C345-AF76-081A387C1C7B}"/>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C9457EBD-0629-4B41-98D9-DAEA7AFD8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8BFE2-C408-4545-AEFF-0C7A6C2BF943}"/>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2725580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AFF8-485A-0E42-A0F3-000E1006296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C326CA-6F95-B843-A87A-C3EF5650F0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D2A3C4-B9BC-CE4E-87C4-567593361F25}"/>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6493292C-198D-CF4E-88A2-C367275E6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DD098-CA15-6A4E-A4E5-DEFC793BA57D}"/>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340788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9C2A-DE96-F342-9D19-9980AA8FF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EBFD-FD39-AB40-9EDF-326E6E1B7AE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AC2733-B6ED-C849-AFC0-A53FC346FBEA}"/>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226A7-4D50-C244-9172-E8122FD69D64}"/>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6" name="Footer Placeholder 5">
            <a:extLst>
              <a:ext uri="{FF2B5EF4-FFF2-40B4-BE49-F238E27FC236}">
                <a16:creationId xmlns:a16="http://schemas.microsoft.com/office/drawing/2014/main" id="{9D6DD97A-4296-1B49-82E8-47792BB0E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2A89B-F11C-3D48-9C6E-A8B3025F23B6}"/>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38579771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1FCC-4E33-9648-953B-4F6729270EF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4F28E1-8CCD-A84D-A0D4-3B90513B745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3862A96D-212E-7E4C-9B9B-6D4FC62656C5}"/>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605ACE-0799-2944-89FC-3D38327D6E7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A88D3C-E139-FC40-A060-5EE9C3CD9AE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4D6E18-FA01-CC4D-8994-D2DC3F9CC5F6}"/>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8" name="Footer Placeholder 7">
            <a:extLst>
              <a:ext uri="{FF2B5EF4-FFF2-40B4-BE49-F238E27FC236}">
                <a16:creationId xmlns:a16="http://schemas.microsoft.com/office/drawing/2014/main" id="{B45C08FB-EFCF-6946-A046-BD85A9C6AD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255B9-F4EE-FD4D-9AA7-3B289DD4882F}"/>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13998169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B0F0-7B77-AE44-BCF6-B3BCA1A391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2A4BCD-5448-5E49-B68A-86BBA0D3EF2E}"/>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4" name="Footer Placeholder 3">
            <a:extLst>
              <a:ext uri="{FF2B5EF4-FFF2-40B4-BE49-F238E27FC236}">
                <a16:creationId xmlns:a16="http://schemas.microsoft.com/office/drawing/2014/main" id="{B8D1FDEB-5BCC-5D4A-B4E3-D99B043E17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31D90F-FEBE-E74D-BB21-92DF42F654E2}"/>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319433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474E2-0986-8C4B-81D5-8BFF69398F4C}"/>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3" name="Footer Placeholder 2">
            <a:extLst>
              <a:ext uri="{FF2B5EF4-FFF2-40B4-BE49-F238E27FC236}">
                <a16:creationId xmlns:a16="http://schemas.microsoft.com/office/drawing/2014/main" id="{BA3C8968-361A-8644-91A8-8E79E9803F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B1C429-BAD2-4D47-96A7-53D34C047D1D}"/>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523926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9AD3-278E-514C-B063-84B80AD950C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BA472F2-FD70-3441-9998-B6CDC6315D4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BD52E9-39E4-7C4A-A05C-2D78E084AD3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E42BE8D-F729-E746-947D-868E4F9254AA}"/>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6" name="Footer Placeholder 5">
            <a:extLst>
              <a:ext uri="{FF2B5EF4-FFF2-40B4-BE49-F238E27FC236}">
                <a16:creationId xmlns:a16="http://schemas.microsoft.com/office/drawing/2014/main" id="{A78C96D1-DD46-8149-8B71-4DDCB0FD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F8CA6-0220-194C-8781-64916664B95E}"/>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2570309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BD2C-BAE9-9F4D-A110-278AEE9C1C8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9109478-F51C-0048-A610-8706E84840B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525772C-02C6-7F4D-B11D-F2BFF412BB3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4DA1933-7BA9-294D-A06C-FBACF413896C}"/>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6" name="Footer Placeholder 5">
            <a:extLst>
              <a:ext uri="{FF2B5EF4-FFF2-40B4-BE49-F238E27FC236}">
                <a16:creationId xmlns:a16="http://schemas.microsoft.com/office/drawing/2014/main" id="{F730BF6E-28BA-1645-A0D9-19BC7BB42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4BB40-4205-0241-A938-30C40118A51F}"/>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2401613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FBD4-EF98-2D46-A8B5-502E6BEC1C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0FD8F-E8B7-814E-8443-E36A66E38D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6F231-9932-2B46-98AC-2E876953C007}"/>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02EF41EA-F39C-A44B-AB2A-99E1689BA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5DD1E-9A48-3942-97F7-9FD39E5975CC}"/>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13282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BC1BC-DC72-2F4A-AF16-CBC410A62C0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2D2A9C-100C-C34E-B910-76400916F22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46F86-AD27-3A45-B76D-71604B276432}"/>
              </a:ext>
            </a:extLst>
          </p:cNvPr>
          <p:cNvSpPr>
            <a:spLocks noGrp="1"/>
          </p:cNvSpPr>
          <p:nvPr>
            <p:ph type="dt" sz="half" idx="10"/>
          </p:nvPr>
        </p:nvSpPr>
        <p:spPr/>
        <p:txBody>
          <a:body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6797026B-F767-444C-9313-CC97FA2F3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A9026-4441-5C42-AFEC-5900A5C47B35}"/>
              </a:ext>
            </a:extLst>
          </p:cNvPr>
          <p:cNvSpPr>
            <a:spLocks noGrp="1"/>
          </p:cNvSpPr>
          <p:nvPr>
            <p:ph type="sldNum" sz="quarter" idx="12"/>
          </p:nvPr>
        </p:nvSpPr>
        <p:spPr/>
        <p:txBody>
          <a:bodyPr/>
          <a:lstStyle/>
          <a:p>
            <a:fld id="{ADC62281-C1AA-5348-BC64-3D0FB48539ED}" type="slidenum">
              <a:rPr lang="en-US" smtClean="0"/>
              <a:t>‹#›</a:t>
            </a:fld>
            <a:endParaRPr lang="en-US"/>
          </a:p>
        </p:txBody>
      </p:sp>
    </p:spTree>
    <p:extLst>
      <p:ext uri="{BB962C8B-B14F-4D97-AF65-F5344CB8AC3E}">
        <p14:creationId xmlns:p14="http://schemas.microsoft.com/office/powerpoint/2010/main" val="72070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C:\Users\amiesen\Desktop\anlrgbppt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11490" y="4799992"/>
            <a:ext cx="775768" cy="27946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8" name="Picture 7"/>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457201" y="4827084"/>
            <a:ext cx="1418753" cy="180440"/>
          </a:xfrm>
          <a:prstGeom prst="rect">
            <a:avLst/>
          </a:prstGeom>
        </p:spPr>
      </p:pic>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76"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7" r:id="rId28"/>
    <p:sldLayoutId id="2147483778"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4D5A3-9AD7-154E-B8C5-28E6BAD4962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C5EED-0F4E-0E49-ABB8-E77660331C4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94927-5664-9942-8941-E16D824BCAC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8CF9BF9-450E-E74A-8B8E-4539E962A6A8}" type="datetimeFigureOut">
              <a:rPr lang="en-US" smtClean="0"/>
              <a:t>7/1/21</a:t>
            </a:fld>
            <a:endParaRPr lang="en-US"/>
          </a:p>
        </p:txBody>
      </p:sp>
      <p:sp>
        <p:nvSpPr>
          <p:cNvPr id="5" name="Footer Placeholder 4">
            <a:extLst>
              <a:ext uri="{FF2B5EF4-FFF2-40B4-BE49-F238E27FC236}">
                <a16:creationId xmlns:a16="http://schemas.microsoft.com/office/drawing/2014/main" id="{14A6546C-FF4B-7547-8F55-F6BCF0473EC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3B2ACF-EDAE-2F44-B081-F4D2C5734F2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DC62281-C1AA-5348-BC64-3D0FB48539ED}" type="slidenum">
              <a:rPr lang="en-US" smtClean="0"/>
              <a:t>‹#›</a:t>
            </a:fld>
            <a:endParaRPr lang="en-US"/>
          </a:p>
        </p:txBody>
      </p:sp>
    </p:spTree>
    <p:extLst>
      <p:ext uri="{BB962C8B-B14F-4D97-AF65-F5344CB8AC3E}">
        <p14:creationId xmlns:p14="http://schemas.microsoft.com/office/powerpoint/2010/main" val="295094295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https://lh4.googleusercontent.com/eJCboRRqZKog4wkwN9uyzoJL3t7kNpi5hubwL8C1uH65bK0vb4zoS1gCQsImi0EicizTz0IrhXNwuBn50ah5_bh-ntQCQNbyn2x3X2mYZJT2gzSCZig2LlCopSxJr6JxjEKC3M-7" TargetMode="External"/><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https://lh5.googleusercontent.com/9JPtd-98U_Mk9IMyftMIbnyxoGEM78oVl7NQg7nsnymQSC9BQ4bDjoyF5EkOqJcl2OZ8B10WEwGjlxBbbF-n-q0dYomQB4q9uaW2HFfugZf3HonOQPlkWiNNffH3MBghpFaweamR"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2019-ncovgroup.github.io/data"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4.emf"/><Relationship Id="rId4" Type="http://schemas.openxmlformats.org/officeDocument/2006/relationships/hyperlink" Target="https://arxiv.org/abs/2006.0243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006.02431" TargetMode="External"/><Relationship Id="rId2" Type="http://schemas.openxmlformats.org/officeDocument/2006/relationships/image" Target="../media/image25.tiff"/><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CP-CANDLE/Benchmarks/tree/develop/examples/ADRP" TargetMode="External"/><Relationship Id="rId2" Type="http://schemas.openxmlformats.org/officeDocument/2006/relationships/hyperlink" Target="https://ftp.mcs.anl.gov/pub/candle/public/models/examples/adrp/" TargetMode="Externa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Placeholder 58">
            <a:extLst>
              <a:ext uri="{FF2B5EF4-FFF2-40B4-BE49-F238E27FC236}">
                <a16:creationId xmlns:a16="http://schemas.microsoft.com/office/drawing/2014/main" id="{023291A6-D538-DB4E-8EF1-5B826647736B}"/>
              </a:ext>
            </a:extLst>
          </p:cNvPr>
          <p:cNvSpPr>
            <a:spLocks noGrp="1"/>
          </p:cNvSpPr>
          <p:nvPr>
            <p:ph type="body" sz="quarter" idx="27"/>
          </p:nvPr>
        </p:nvSpPr>
        <p:spPr/>
        <p:txBody>
          <a:bodyPr/>
          <a:lstStyle/>
          <a:p>
            <a:r>
              <a:rPr lang="en-US" dirty="0"/>
              <a:t>A SARS-Cov-2 Example</a:t>
            </a:r>
          </a:p>
        </p:txBody>
      </p:sp>
      <p:sp>
        <p:nvSpPr>
          <p:cNvPr id="4" name="Title 3">
            <a:extLst>
              <a:ext uri="{FF2B5EF4-FFF2-40B4-BE49-F238E27FC236}">
                <a16:creationId xmlns:a16="http://schemas.microsoft.com/office/drawing/2014/main" id="{D616C2B4-6CF2-C44A-B0C2-212FE4901F5A}"/>
              </a:ext>
            </a:extLst>
          </p:cNvPr>
          <p:cNvSpPr>
            <a:spLocks noGrp="1"/>
          </p:cNvSpPr>
          <p:nvPr>
            <p:ph type="title"/>
          </p:nvPr>
        </p:nvSpPr>
        <p:spPr>
          <a:xfrm>
            <a:off x="0" y="1266825"/>
            <a:ext cx="9143999" cy="2029968"/>
          </a:xfrm>
        </p:spPr>
        <p:txBody>
          <a:bodyPr>
            <a:normAutofit/>
          </a:bodyPr>
          <a:lstStyle/>
          <a:p>
            <a:r>
              <a:rPr lang="en-US" dirty="0"/>
              <a:t>Targeting Billion-Scale Compound Libraries with Deep Learning</a:t>
            </a:r>
          </a:p>
        </p:txBody>
      </p:sp>
      <p:sp>
        <p:nvSpPr>
          <p:cNvPr id="2" name="Text Placeholder 1">
            <a:extLst>
              <a:ext uri="{FF2B5EF4-FFF2-40B4-BE49-F238E27FC236}">
                <a16:creationId xmlns:a16="http://schemas.microsoft.com/office/drawing/2014/main" id="{BEC0D785-C7EB-504A-BF65-7413B26FB81E}"/>
              </a:ext>
            </a:extLst>
          </p:cNvPr>
          <p:cNvSpPr>
            <a:spLocks noGrp="1"/>
          </p:cNvSpPr>
          <p:nvPr>
            <p:ph type="body" sz="quarter" idx="12"/>
          </p:nvPr>
        </p:nvSpPr>
        <p:spPr/>
        <p:txBody>
          <a:bodyPr/>
          <a:lstStyle/>
          <a:p>
            <a:r>
              <a:rPr lang="en-US" dirty="0"/>
              <a:t>A SARS-Cov-2 Example</a:t>
            </a:r>
          </a:p>
        </p:txBody>
      </p:sp>
      <p:sp>
        <p:nvSpPr>
          <p:cNvPr id="52" name="Text Placeholder 51">
            <a:extLst>
              <a:ext uri="{FF2B5EF4-FFF2-40B4-BE49-F238E27FC236}">
                <a16:creationId xmlns:a16="http://schemas.microsoft.com/office/drawing/2014/main" id="{D5E66E10-A3CE-2C4B-89B2-1D40BDC1D371}"/>
              </a:ext>
            </a:extLst>
          </p:cNvPr>
          <p:cNvSpPr>
            <a:spLocks noGrp="1"/>
          </p:cNvSpPr>
          <p:nvPr>
            <p:ph type="body" sz="quarter" idx="17"/>
          </p:nvPr>
        </p:nvSpPr>
        <p:spPr>
          <a:xfrm>
            <a:off x="1954144" y="3601833"/>
            <a:ext cx="2692871" cy="295275"/>
          </a:xfrm>
        </p:spPr>
        <p:txBody>
          <a:bodyPr/>
          <a:lstStyle/>
          <a:p>
            <a:r>
              <a:rPr lang="en-US" dirty="0"/>
              <a:t>Thomas Brettin</a:t>
            </a:r>
          </a:p>
        </p:txBody>
      </p:sp>
      <p:sp>
        <p:nvSpPr>
          <p:cNvPr id="53" name="Text Placeholder 52">
            <a:extLst>
              <a:ext uri="{FF2B5EF4-FFF2-40B4-BE49-F238E27FC236}">
                <a16:creationId xmlns:a16="http://schemas.microsoft.com/office/drawing/2014/main" id="{92A7A5E9-D878-1E4F-829B-A7D679D70EB4}"/>
              </a:ext>
            </a:extLst>
          </p:cNvPr>
          <p:cNvSpPr>
            <a:spLocks noGrp="1"/>
          </p:cNvSpPr>
          <p:nvPr>
            <p:ph type="body" sz="quarter" idx="18"/>
          </p:nvPr>
        </p:nvSpPr>
        <p:spPr>
          <a:xfrm>
            <a:off x="1954144" y="3884911"/>
            <a:ext cx="2692871" cy="685800"/>
          </a:xfrm>
        </p:spPr>
        <p:txBody>
          <a:bodyPr/>
          <a:lstStyle/>
          <a:p>
            <a:r>
              <a:rPr lang="en-US" dirty="0"/>
              <a:t>Strategic Program Manager</a:t>
            </a:r>
          </a:p>
          <a:p>
            <a:r>
              <a:rPr lang="en-US" dirty="0"/>
              <a:t>Argonne National Laboratory</a:t>
            </a:r>
          </a:p>
        </p:txBody>
      </p:sp>
      <p:sp>
        <p:nvSpPr>
          <p:cNvPr id="54" name="Text Placeholder 53">
            <a:extLst>
              <a:ext uri="{FF2B5EF4-FFF2-40B4-BE49-F238E27FC236}">
                <a16:creationId xmlns:a16="http://schemas.microsoft.com/office/drawing/2014/main" id="{AE50D2FD-2B93-7940-8F95-F74D687B72B4}"/>
              </a:ext>
            </a:extLst>
          </p:cNvPr>
          <p:cNvSpPr>
            <a:spLocks noGrp="1"/>
          </p:cNvSpPr>
          <p:nvPr>
            <p:ph type="body" sz="quarter" idx="19"/>
          </p:nvPr>
        </p:nvSpPr>
        <p:spPr>
          <a:xfrm>
            <a:off x="5962632" y="3841253"/>
            <a:ext cx="2692872" cy="386558"/>
          </a:xfrm>
        </p:spPr>
        <p:txBody>
          <a:bodyPr/>
          <a:lstStyle/>
          <a:p>
            <a:r>
              <a:rPr lang="en-US" dirty="0"/>
              <a:t>July 7, 2021</a:t>
            </a:r>
          </a:p>
          <a:p>
            <a:r>
              <a:rPr lang="en-US" dirty="0"/>
              <a:t>PASC Mini</a:t>
            </a:r>
          </a:p>
        </p:txBody>
      </p:sp>
    </p:spTree>
    <p:extLst>
      <p:ext uri="{BB962C8B-B14F-4D97-AF65-F5344CB8AC3E}">
        <p14:creationId xmlns:p14="http://schemas.microsoft.com/office/powerpoint/2010/main" val="712459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D118-653C-D249-8BCC-9850F69DD098}"/>
              </a:ext>
            </a:extLst>
          </p:cNvPr>
          <p:cNvSpPr>
            <a:spLocks noGrp="1"/>
          </p:cNvSpPr>
          <p:nvPr>
            <p:ph type="title"/>
          </p:nvPr>
        </p:nvSpPr>
        <p:spPr/>
        <p:txBody>
          <a:bodyPr/>
          <a:lstStyle/>
          <a:p>
            <a:r>
              <a:rPr lang="en-US" b="1" dirty="0"/>
              <a:t>Learning curves</a:t>
            </a:r>
            <a:endParaRPr lang="en-US" dirty="0"/>
          </a:p>
        </p:txBody>
      </p:sp>
      <p:sp>
        <p:nvSpPr>
          <p:cNvPr id="4" name="Rectangle 4">
            <a:extLst>
              <a:ext uri="{FF2B5EF4-FFF2-40B4-BE49-F238E27FC236}">
                <a16:creationId xmlns:a16="http://schemas.microsoft.com/office/drawing/2014/main" id="{36992423-10F2-DA4D-B7FD-BF6CACEF14CE}"/>
              </a:ext>
            </a:extLst>
          </p:cNvPr>
          <p:cNvSpPr>
            <a:spLocks noChangeArrowheads="1"/>
          </p:cNvSpPr>
          <p:nvPr/>
        </p:nvSpPr>
        <p:spPr bwMode="auto">
          <a:xfrm>
            <a:off x="1435979" y="1739532"/>
            <a:ext cx="118546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350"/>
          </a:p>
        </p:txBody>
      </p:sp>
      <p:pic>
        <p:nvPicPr>
          <p:cNvPr id="7171" name="Picture 1" descr="https://lh4.googleusercontent.com/eJCboRRqZKog4wkwN9uyzoJL3t7kNpi5hubwL8C1uH65bK0vb4zoS1gCQsImi0EicizTz0IrhXNwuBn50ah5_bh-ntQCQNbyn2x3X2mYZJT2gzSCZig2LlCopSxJr6JxjEKC3M-7">
            <a:extLst>
              <a:ext uri="{FF2B5EF4-FFF2-40B4-BE49-F238E27FC236}">
                <a16:creationId xmlns:a16="http://schemas.microsoft.com/office/drawing/2014/main" id="{4EF196ED-1705-F948-8685-37DED042E86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45585" y="1268016"/>
            <a:ext cx="4967132" cy="3537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8895312-991D-CF40-BAF2-691BE9A9FECE}"/>
              </a:ext>
            </a:extLst>
          </p:cNvPr>
          <p:cNvSpPr/>
          <p:nvPr/>
        </p:nvSpPr>
        <p:spPr>
          <a:xfrm>
            <a:off x="4708663" y="528556"/>
            <a:ext cx="4572000" cy="715581"/>
          </a:xfrm>
          <a:prstGeom prst="rect">
            <a:avLst/>
          </a:prstGeom>
        </p:spPr>
        <p:txBody>
          <a:bodyPr>
            <a:spAutoFit/>
          </a:bodyPr>
          <a:lstStyle/>
          <a:p>
            <a:r>
              <a:rPr lang="en-US" sz="1350" dirty="0"/>
              <a:t>Partin et al. Learning curves for drug response prediction in cancer cell lines. BMC Bioinformatics. 2021 May 17;22(1):252.</a:t>
            </a:r>
          </a:p>
        </p:txBody>
      </p:sp>
    </p:spTree>
    <p:extLst>
      <p:ext uri="{BB962C8B-B14F-4D97-AF65-F5344CB8AC3E}">
        <p14:creationId xmlns:p14="http://schemas.microsoft.com/office/powerpoint/2010/main" val="299850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6D7D-6108-A448-81E1-1CCFDC3100CF}"/>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FD6985CA-4C0C-7343-A6A0-E805E25BD1CF}"/>
              </a:ext>
            </a:extLst>
          </p:cNvPr>
          <p:cNvSpPr>
            <a:spLocks noGrp="1"/>
          </p:cNvSpPr>
          <p:nvPr>
            <p:ph idx="1"/>
          </p:nvPr>
        </p:nvSpPr>
        <p:spPr/>
        <p:txBody>
          <a:bodyPr/>
          <a:lstStyle/>
          <a:p>
            <a:pPr lvl="0" fontAlgn="base"/>
            <a:r>
              <a:rPr lang="en-US" dirty="0"/>
              <a:t>The 1613 MOrdred descriptors performed better than the 1826 features in most cases.</a:t>
            </a:r>
          </a:p>
          <a:p>
            <a:pPr lvl="0" fontAlgn="base"/>
            <a:r>
              <a:rPr lang="en-US" dirty="0"/>
              <a:t>The 1M data frames performed better than the 100K data frames in most cases.</a:t>
            </a:r>
          </a:p>
          <a:p>
            <a:pPr lvl="0" fontAlgn="base"/>
            <a:r>
              <a:rPr lang="en-US" dirty="0"/>
              <a:t>The mean Pearson correlation coefficient of the 1M-flatten was higher than that of the 1M-random data frame.</a:t>
            </a:r>
          </a:p>
        </p:txBody>
      </p:sp>
    </p:spTree>
    <p:extLst>
      <p:ext uri="{BB962C8B-B14F-4D97-AF65-F5344CB8AC3E}">
        <p14:creationId xmlns:p14="http://schemas.microsoft.com/office/powerpoint/2010/main" val="220623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s://lh5.googleusercontent.com/9JPtd-98U_Mk9IMyftMIbnyxoGEM78oVl7NQg7nsnymQSC9BQ4bDjoyF5EkOqJcl2OZ8B10WEwGjlxBbbF-n-q0dYomQB4q9uaW2HFfugZf3HonOQPlkWiNNffH3MBghpFaweamR">
            <a:extLst>
              <a:ext uri="{FF2B5EF4-FFF2-40B4-BE49-F238E27FC236}">
                <a16:creationId xmlns:a16="http://schemas.microsoft.com/office/drawing/2014/main" id="{5DCCB90B-B5D3-DF47-8487-8B3F17D47A7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21500" y="0"/>
            <a:ext cx="640201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953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C665-77DE-1A41-B902-73F84B0F4766}"/>
              </a:ext>
            </a:extLst>
          </p:cNvPr>
          <p:cNvSpPr>
            <a:spLocks noGrp="1"/>
          </p:cNvSpPr>
          <p:nvPr>
            <p:ph type="title"/>
          </p:nvPr>
        </p:nvSpPr>
        <p:spPr>
          <a:xfrm>
            <a:off x="443375" y="10576"/>
            <a:ext cx="8372901" cy="621711"/>
          </a:xfrm>
        </p:spPr>
        <p:txBody>
          <a:bodyPr/>
          <a:lstStyle/>
          <a:p>
            <a:r>
              <a:rPr lang="en-US" dirty="0"/>
              <a:t>Hyperparameter Optimization</a:t>
            </a:r>
          </a:p>
        </p:txBody>
      </p:sp>
      <p:sp>
        <p:nvSpPr>
          <p:cNvPr id="3" name="Text Placeholder 2">
            <a:extLst>
              <a:ext uri="{FF2B5EF4-FFF2-40B4-BE49-F238E27FC236}">
                <a16:creationId xmlns:a16="http://schemas.microsoft.com/office/drawing/2014/main" id="{5EB4EFD3-1561-F24E-B9C2-A19FFE10D1E5}"/>
              </a:ext>
            </a:extLst>
          </p:cNvPr>
          <p:cNvSpPr>
            <a:spLocks noGrp="1"/>
          </p:cNvSpPr>
          <p:nvPr>
            <p:ph type="body" sz="quarter" idx="12"/>
          </p:nvPr>
        </p:nvSpPr>
        <p:spPr>
          <a:xfrm>
            <a:off x="457200" y="632287"/>
            <a:ext cx="8372901" cy="374786"/>
          </a:xfrm>
        </p:spPr>
        <p:txBody>
          <a:bodyPr/>
          <a:lstStyle/>
          <a:p>
            <a:r>
              <a:rPr lang="en-US" dirty="0"/>
              <a:t>CANDLE Workflows</a:t>
            </a:r>
          </a:p>
        </p:txBody>
      </p:sp>
      <p:sp>
        <p:nvSpPr>
          <p:cNvPr id="4" name="Slide Number Placeholder 3">
            <a:extLst>
              <a:ext uri="{FF2B5EF4-FFF2-40B4-BE49-F238E27FC236}">
                <a16:creationId xmlns:a16="http://schemas.microsoft.com/office/drawing/2014/main" id="{7B4D3D46-FF74-B241-B1BC-18860CEB1B9E}"/>
              </a:ext>
            </a:extLst>
          </p:cNvPr>
          <p:cNvSpPr>
            <a:spLocks noGrp="1"/>
          </p:cNvSpPr>
          <p:nvPr>
            <p:ph type="sldNum" sz="quarter" idx="13"/>
          </p:nvPr>
        </p:nvSpPr>
        <p:spPr/>
        <p:txBody>
          <a:bodyPr/>
          <a:lstStyle/>
          <a:p>
            <a:fld id="{AEFAAC5A-9C4F-4278-920D-DF2BAB595749}" type="slidenum">
              <a:rPr lang="en-US" smtClean="0"/>
              <a:pPr/>
              <a:t>13</a:t>
            </a:fld>
            <a:endParaRPr lang="en-US" dirty="0"/>
          </a:p>
        </p:txBody>
      </p:sp>
      <p:pic>
        <p:nvPicPr>
          <p:cNvPr id="5" name="Picture 4">
            <a:extLst>
              <a:ext uri="{FF2B5EF4-FFF2-40B4-BE49-F238E27FC236}">
                <a16:creationId xmlns:a16="http://schemas.microsoft.com/office/drawing/2014/main" id="{BEA5CBC0-53C6-5849-9DD0-789D284DE4FC}"/>
              </a:ext>
            </a:extLst>
          </p:cNvPr>
          <p:cNvPicPr/>
          <p:nvPr/>
        </p:nvPicPr>
        <p:blipFill>
          <a:blip r:embed="rId3"/>
          <a:stretch>
            <a:fillRect/>
          </a:stretch>
        </p:blipFill>
        <p:spPr>
          <a:xfrm>
            <a:off x="1658025" y="938409"/>
            <a:ext cx="5943600" cy="4125595"/>
          </a:xfrm>
          <a:prstGeom prst="rect">
            <a:avLst/>
          </a:prstGeom>
        </p:spPr>
      </p:pic>
    </p:spTree>
    <p:extLst>
      <p:ext uri="{BB962C8B-B14F-4D97-AF65-F5344CB8AC3E}">
        <p14:creationId xmlns:p14="http://schemas.microsoft.com/office/powerpoint/2010/main" val="3439103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7C97-D036-9840-BFF6-459A511F1774}"/>
              </a:ext>
            </a:extLst>
          </p:cNvPr>
          <p:cNvSpPr>
            <a:spLocks noGrp="1"/>
          </p:cNvSpPr>
          <p:nvPr>
            <p:ph type="title"/>
          </p:nvPr>
        </p:nvSpPr>
        <p:spPr/>
        <p:txBody>
          <a:bodyPr/>
          <a:lstStyle/>
          <a:p>
            <a:r>
              <a:rPr lang="en-US" b="1" dirty="0"/>
              <a:t>Inferencing</a:t>
            </a:r>
            <a:endParaRPr lang="en-US" dirty="0"/>
          </a:p>
        </p:txBody>
      </p:sp>
      <p:sp>
        <p:nvSpPr>
          <p:cNvPr id="3" name="Rectangle 2">
            <a:extLst>
              <a:ext uri="{FF2B5EF4-FFF2-40B4-BE49-F238E27FC236}">
                <a16:creationId xmlns:a16="http://schemas.microsoft.com/office/drawing/2014/main" id="{E65ED5E4-C03C-224F-B4FC-C9E1FB21EAC4}"/>
              </a:ext>
            </a:extLst>
          </p:cNvPr>
          <p:cNvSpPr>
            <a:spLocks noChangeArrowheads="1"/>
          </p:cNvSpPr>
          <p:nvPr/>
        </p:nvSpPr>
        <p:spPr bwMode="auto">
          <a:xfrm>
            <a:off x="1669775" y="97965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7" name="Rectangle 6">
            <a:extLst>
              <a:ext uri="{FF2B5EF4-FFF2-40B4-BE49-F238E27FC236}">
                <a16:creationId xmlns:a16="http://schemas.microsoft.com/office/drawing/2014/main" id="{2D1270C8-1F14-F04D-9720-2DCDF102D6F2}"/>
              </a:ext>
            </a:extLst>
          </p:cNvPr>
          <p:cNvSpPr/>
          <p:nvPr/>
        </p:nvSpPr>
        <p:spPr>
          <a:xfrm>
            <a:off x="252771" y="1378547"/>
            <a:ext cx="3496864" cy="2169825"/>
          </a:xfrm>
          <a:prstGeom prst="rect">
            <a:avLst/>
          </a:prstGeom>
        </p:spPr>
        <p:txBody>
          <a:bodyPr wrap="square">
            <a:spAutoFit/>
          </a:bodyPr>
          <a:lstStyle/>
          <a:p>
            <a:r>
              <a:rPr lang="en-US" sz="1350" dirty="0">
                <a:solidFill>
                  <a:srgbClr val="C00000"/>
                </a:solidFill>
              </a:rPr>
              <a:t>Searched over 3.8 Billion small molecules using 31 receptor binding pocket models</a:t>
            </a:r>
          </a:p>
          <a:p>
            <a:endParaRPr lang="en-US" sz="1350" dirty="0"/>
          </a:p>
          <a:p>
            <a:r>
              <a:rPr lang="en-US" sz="1350" dirty="0"/>
              <a:t>Featurized compounds available at:</a:t>
            </a:r>
          </a:p>
          <a:p>
            <a:r>
              <a:rPr lang="en-US" sz="1350" dirty="0">
                <a:hlinkClick r:id="rId3"/>
              </a:rPr>
              <a:t>https://2019-ncovgroup.github.io/data</a:t>
            </a:r>
            <a:endParaRPr lang="en-US" sz="1350" dirty="0"/>
          </a:p>
          <a:p>
            <a:endParaRPr lang="en-US" sz="1350" dirty="0"/>
          </a:p>
          <a:p>
            <a:r>
              <a:rPr lang="en-US" sz="1350" dirty="0"/>
              <a:t>Targeting SARS-CoV-2 with AI- and HPC-enabled Lead Generation: A First Data Release. </a:t>
            </a:r>
            <a:r>
              <a:rPr lang="en-US" sz="1350" dirty="0" err="1"/>
              <a:t>Babuji</a:t>
            </a:r>
            <a:r>
              <a:rPr lang="en-US" sz="1350" dirty="0"/>
              <a:t> et al. 2020 </a:t>
            </a:r>
            <a:r>
              <a:rPr lang="en-US" sz="1350" u="sng" dirty="0">
                <a:hlinkClick r:id="rId4"/>
              </a:rPr>
              <a:t>https://arxiv.org/abs/2006.02431</a:t>
            </a:r>
            <a:endParaRPr lang="en-US" sz="1350" u="sng" dirty="0"/>
          </a:p>
        </p:txBody>
      </p:sp>
      <p:pic>
        <p:nvPicPr>
          <p:cNvPr id="11" name="Picture 10">
            <a:extLst>
              <a:ext uri="{FF2B5EF4-FFF2-40B4-BE49-F238E27FC236}">
                <a16:creationId xmlns:a16="http://schemas.microsoft.com/office/drawing/2014/main" id="{2CC582DA-A3BA-7647-AEA1-ED987B81BBFC}"/>
              </a:ext>
            </a:extLst>
          </p:cNvPr>
          <p:cNvPicPr>
            <a:picLocks noChangeAspect="1"/>
          </p:cNvPicPr>
          <p:nvPr/>
        </p:nvPicPr>
        <p:blipFill>
          <a:blip r:embed="rId5"/>
          <a:stretch>
            <a:fillRect/>
          </a:stretch>
        </p:blipFill>
        <p:spPr>
          <a:xfrm>
            <a:off x="3894981" y="178130"/>
            <a:ext cx="4548375" cy="4839651"/>
          </a:xfrm>
          <a:prstGeom prst="rect">
            <a:avLst/>
          </a:prstGeom>
        </p:spPr>
      </p:pic>
    </p:spTree>
    <p:extLst>
      <p:ext uri="{BB962C8B-B14F-4D97-AF65-F5344CB8AC3E}">
        <p14:creationId xmlns:p14="http://schemas.microsoft.com/office/powerpoint/2010/main" val="80224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7C97-D036-9840-BFF6-459A511F1774}"/>
              </a:ext>
            </a:extLst>
          </p:cNvPr>
          <p:cNvSpPr>
            <a:spLocks noGrp="1"/>
          </p:cNvSpPr>
          <p:nvPr>
            <p:ph type="title"/>
          </p:nvPr>
        </p:nvSpPr>
        <p:spPr/>
        <p:txBody>
          <a:bodyPr/>
          <a:lstStyle/>
          <a:p>
            <a:r>
              <a:rPr lang="en-US" b="1" dirty="0"/>
              <a:t>Inferencing</a:t>
            </a:r>
            <a:endParaRPr lang="en-US" dirty="0"/>
          </a:p>
        </p:txBody>
      </p:sp>
      <p:sp>
        <p:nvSpPr>
          <p:cNvPr id="3" name="Rectangle 2">
            <a:extLst>
              <a:ext uri="{FF2B5EF4-FFF2-40B4-BE49-F238E27FC236}">
                <a16:creationId xmlns:a16="http://schemas.microsoft.com/office/drawing/2014/main" id="{E65ED5E4-C03C-224F-B4FC-C9E1FB21EAC4}"/>
              </a:ext>
            </a:extLst>
          </p:cNvPr>
          <p:cNvSpPr>
            <a:spLocks noChangeArrowheads="1"/>
          </p:cNvSpPr>
          <p:nvPr/>
        </p:nvSpPr>
        <p:spPr bwMode="auto">
          <a:xfrm>
            <a:off x="1669775" y="97965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pic>
        <p:nvPicPr>
          <p:cNvPr id="5" name="Picture 4">
            <a:extLst>
              <a:ext uri="{FF2B5EF4-FFF2-40B4-BE49-F238E27FC236}">
                <a16:creationId xmlns:a16="http://schemas.microsoft.com/office/drawing/2014/main" id="{4539F211-7701-8642-88AB-304AA58DA1B6}"/>
              </a:ext>
            </a:extLst>
          </p:cNvPr>
          <p:cNvPicPr>
            <a:picLocks noChangeAspect="1"/>
          </p:cNvPicPr>
          <p:nvPr/>
        </p:nvPicPr>
        <p:blipFill rotWithShape="1">
          <a:blip r:embed="rId2"/>
          <a:srcRect b="9786"/>
          <a:stretch/>
        </p:blipFill>
        <p:spPr bwMode="auto">
          <a:xfrm>
            <a:off x="3233057" y="1146436"/>
            <a:ext cx="3066198" cy="395396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539F211-7701-8642-88AB-304AA58DA1B6}"/>
              </a:ext>
            </a:extLst>
          </p:cNvPr>
          <p:cNvPicPr>
            <a:picLocks noChangeAspect="1"/>
          </p:cNvPicPr>
          <p:nvPr/>
        </p:nvPicPr>
        <p:blipFill rotWithShape="1">
          <a:blip r:embed="rId2"/>
          <a:srcRect b="9786"/>
          <a:stretch/>
        </p:blipFill>
        <p:spPr bwMode="auto">
          <a:xfrm>
            <a:off x="6151678" y="1268016"/>
            <a:ext cx="2992322" cy="3858694"/>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16E6ACFA-0380-6B4C-AA8C-542010DC6E82}"/>
              </a:ext>
            </a:extLst>
          </p:cNvPr>
          <p:cNvSpPr txBox="1"/>
          <p:nvPr/>
        </p:nvSpPr>
        <p:spPr>
          <a:xfrm>
            <a:off x="553237" y="1587307"/>
            <a:ext cx="2679821" cy="2490425"/>
          </a:xfrm>
          <a:prstGeom prst="rect">
            <a:avLst/>
          </a:prstGeom>
          <a:noFill/>
        </p:spPr>
        <p:txBody>
          <a:bodyPr wrap="square" rtlCol="0">
            <a:spAutoFit/>
          </a:bodyPr>
          <a:lstStyle/>
          <a:p>
            <a:pPr>
              <a:spcAft>
                <a:spcPts val="450"/>
              </a:spcAft>
            </a:pPr>
            <a:r>
              <a:rPr lang="en-US" sz="1350" dirty="0"/>
              <a:t>3,800,000,000 compounds</a:t>
            </a:r>
          </a:p>
          <a:p>
            <a:pPr>
              <a:spcAft>
                <a:spcPts val="450"/>
              </a:spcAft>
            </a:pPr>
            <a:r>
              <a:rPr lang="en-US" sz="1350" dirty="0"/>
              <a:t>50,000 predictions / second / GPU</a:t>
            </a:r>
          </a:p>
          <a:p>
            <a:pPr>
              <a:spcAft>
                <a:spcPts val="450"/>
              </a:spcAft>
            </a:pPr>
            <a:r>
              <a:rPr lang="en-US" sz="1350" dirty="0"/>
              <a:t>76,000 seconds on one GPU</a:t>
            </a:r>
          </a:p>
          <a:p>
            <a:pPr>
              <a:spcAft>
                <a:spcPts val="450"/>
              </a:spcAft>
            </a:pPr>
            <a:r>
              <a:rPr lang="en-US" sz="1350" dirty="0"/>
              <a:t>126 seconds on 100 nodes (summit)</a:t>
            </a:r>
          </a:p>
          <a:p>
            <a:pPr>
              <a:spcAft>
                <a:spcPts val="450"/>
              </a:spcAft>
            </a:pPr>
            <a:endParaRPr lang="en-US" sz="1350" dirty="0"/>
          </a:p>
          <a:p>
            <a:pPr>
              <a:spcAft>
                <a:spcPts val="450"/>
              </a:spcAft>
            </a:pPr>
            <a:r>
              <a:rPr lang="en-US" sz="1350" dirty="0"/>
              <a:t>Top 2000 scoring hits for each model selected for further analysis</a:t>
            </a:r>
          </a:p>
        </p:txBody>
      </p:sp>
      <p:sp>
        <p:nvSpPr>
          <p:cNvPr id="7" name="Rectangle 6">
            <a:extLst>
              <a:ext uri="{FF2B5EF4-FFF2-40B4-BE49-F238E27FC236}">
                <a16:creationId xmlns:a16="http://schemas.microsoft.com/office/drawing/2014/main" id="{2D1270C8-1F14-F04D-9720-2DCDF102D6F2}"/>
              </a:ext>
            </a:extLst>
          </p:cNvPr>
          <p:cNvSpPr/>
          <p:nvPr/>
        </p:nvSpPr>
        <p:spPr>
          <a:xfrm>
            <a:off x="3868807" y="585448"/>
            <a:ext cx="5088834" cy="715581"/>
          </a:xfrm>
          <a:prstGeom prst="rect">
            <a:avLst/>
          </a:prstGeom>
        </p:spPr>
        <p:txBody>
          <a:bodyPr wrap="square">
            <a:spAutoFit/>
          </a:bodyPr>
          <a:lstStyle/>
          <a:p>
            <a:r>
              <a:rPr lang="en-US" sz="1350" dirty="0"/>
              <a:t>Targeting SARS-CoV-2 with AI- and HPC-enabled Lead Generation: A First Data Release. </a:t>
            </a:r>
            <a:r>
              <a:rPr lang="en-US" sz="1350" dirty="0" err="1"/>
              <a:t>Babuji</a:t>
            </a:r>
            <a:r>
              <a:rPr lang="en-US" sz="1350" dirty="0"/>
              <a:t> et al. 2020 </a:t>
            </a:r>
            <a:r>
              <a:rPr lang="en-US" sz="1350" u="sng" dirty="0">
                <a:hlinkClick r:id="rId3"/>
              </a:rPr>
              <a:t>https://arxiv.org/abs/2006.02431</a:t>
            </a:r>
            <a:endParaRPr lang="en-US" sz="1350" u="sng" dirty="0"/>
          </a:p>
        </p:txBody>
      </p:sp>
    </p:spTree>
    <p:extLst>
      <p:ext uri="{BB962C8B-B14F-4D97-AF65-F5344CB8AC3E}">
        <p14:creationId xmlns:p14="http://schemas.microsoft.com/office/powerpoint/2010/main" val="4140899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762C1C-31FB-D14C-9085-0783F20BCB50}"/>
              </a:ext>
            </a:extLst>
          </p:cNvPr>
          <p:cNvSpPr>
            <a:spLocks noGrp="1"/>
          </p:cNvSpPr>
          <p:nvPr>
            <p:ph type="title"/>
          </p:nvPr>
        </p:nvSpPr>
        <p:spPr/>
        <p:txBody>
          <a:bodyPr/>
          <a:lstStyle/>
          <a:p>
            <a:r>
              <a:rPr lang="en-US" dirty="0"/>
              <a:t>Data and code availability</a:t>
            </a:r>
          </a:p>
        </p:txBody>
      </p:sp>
      <p:sp>
        <p:nvSpPr>
          <p:cNvPr id="5" name="Slide Number Placeholder 4">
            <a:extLst>
              <a:ext uri="{FF2B5EF4-FFF2-40B4-BE49-F238E27FC236}">
                <a16:creationId xmlns:a16="http://schemas.microsoft.com/office/drawing/2014/main" id="{DC27BE08-554F-C54F-BF1F-CD176008F62B}"/>
              </a:ext>
            </a:extLst>
          </p:cNvPr>
          <p:cNvSpPr>
            <a:spLocks noGrp="1"/>
          </p:cNvSpPr>
          <p:nvPr>
            <p:ph type="sldNum" sz="quarter" idx="12"/>
          </p:nvPr>
        </p:nvSpPr>
        <p:spPr/>
        <p:txBody>
          <a:bodyPr/>
          <a:lstStyle/>
          <a:p>
            <a:fld id="{AEFAAC5A-9C4F-4278-920D-DF2BAB595749}" type="slidenum">
              <a:rPr lang="en-US" smtClean="0"/>
              <a:pPr/>
              <a:t>16</a:t>
            </a:fld>
            <a:endParaRPr lang="en-US" dirty="0"/>
          </a:p>
        </p:txBody>
      </p:sp>
      <p:sp>
        <p:nvSpPr>
          <p:cNvPr id="7" name="Rectangle 6">
            <a:extLst>
              <a:ext uri="{FF2B5EF4-FFF2-40B4-BE49-F238E27FC236}">
                <a16:creationId xmlns:a16="http://schemas.microsoft.com/office/drawing/2014/main" id="{DA2A7C49-4E5C-1849-B861-A7B33218596D}"/>
              </a:ext>
            </a:extLst>
          </p:cNvPr>
          <p:cNvSpPr/>
          <p:nvPr/>
        </p:nvSpPr>
        <p:spPr>
          <a:xfrm>
            <a:off x="457201" y="1322906"/>
            <a:ext cx="7442421" cy="646331"/>
          </a:xfrm>
          <a:prstGeom prst="rect">
            <a:avLst/>
          </a:prstGeom>
        </p:spPr>
        <p:txBody>
          <a:bodyPr wrap="square">
            <a:spAutoFit/>
          </a:bodyPr>
          <a:lstStyle/>
          <a:p>
            <a:r>
              <a:rPr lang="en-US" dirty="0"/>
              <a:t>The trained models using the 1M-flatten data frame are currently at:</a:t>
            </a:r>
          </a:p>
          <a:p>
            <a:r>
              <a:rPr lang="en-US" u="sng" dirty="0">
                <a:hlinkClick r:id="rId2"/>
              </a:rPr>
              <a:t>https://ftp.mcs.anl.gov/pub/candle/public/models/examples/adrp/</a:t>
            </a:r>
            <a:endParaRPr lang="en-US" dirty="0"/>
          </a:p>
        </p:txBody>
      </p:sp>
      <p:sp>
        <p:nvSpPr>
          <p:cNvPr id="8" name="Rectangle 7">
            <a:extLst>
              <a:ext uri="{FF2B5EF4-FFF2-40B4-BE49-F238E27FC236}">
                <a16:creationId xmlns:a16="http://schemas.microsoft.com/office/drawing/2014/main" id="{67DED4C0-47AD-C24B-81BD-4CDC895A2C36}"/>
              </a:ext>
            </a:extLst>
          </p:cNvPr>
          <p:cNvSpPr/>
          <p:nvPr/>
        </p:nvSpPr>
        <p:spPr>
          <a:xfrm>
            <a:off x="457201" y="2175020"/>
            <a:ext cx="8257429" cy="646331"/>
          </a:xfrm>
          <a:prstGeom prst="rect">
            <a:avLst/>
          </a:prstGeom>
        </p:spPr>
        <p:txBody>
          <a:bodyPr wrap="square">
            <a:spAutoFit/>
          </a:bodyPr>
          <a:lstStyle/>
          <a:p>
            <a:r>
              <a:rPr lang="en-US" dirty="0"/>
              <a:t>The neural network code is currently available at:</a:t>
            </a:r>
          </a:p>
          <a:p>
            <a:r>
              <a:rPr lang="en-US" dirty="0">
                <a:hlinkClick r:id="rId3"/>
              </a:rPr>
              <a:t>https://github.com/ECP-CANDLE/Benchmarks/tree/develop/examples/ADRP</a:t>
            </a:r>
            <a:endParaRPr lang="en-US" dirty="0"/>
          </a:p>
        </p:txBody>
      </p:sp>
    </p:spTree>
    <p:extLst>
      <p:ext uri="{BB962C8B-B14F-4D97-AF65-F5344CB8AC3E}">
        <p14:creationId xmlns:p14="http://schemas.microsoft.com/office/powerpoint/2010/main" val="4012987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DA23-708C-FB4E-9008-C5C3C02616D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3AF8DF8-EB98-D440-A089-31CE83E88100}"/>
              </a:ext>
            </a:extLst>
          </p:cNvPr>
          <p:cNvSpPr>
            <a:spLocks noGrp="1"/>
          </p:cNvSpPr>
          <p:nvPr>
            <p:ph type="sldNum" sz="quarter" idx="12"/>
          </p:nvPr>
        </p:nvSpPr>
        <p:spPr/>
        <p:txBody>
          <a:bodyPr/>
          <a:lstStyle/>
          <a:p>
            <a:fld id="{ADC62281-C1AA-5348-BC64-3D0FB48539ED}" type="slidenum">
              <a:rPr lang="en-US" smtClean="0"/>
              <a:t>17</a:t>
            </a:fld>
            <a:endParaRPr lang="en-US"/>
          </a:p>
        </p:txBody>
      </p:sp>
      <p:pic>
        <p:nvPicPr>
          <p:cNvPr id="4" name="Picture 3">
            <a:extLst>
              <a:ext uri="{FF2B5EF4-FFF2-40B4-BE49-F238E27FC236}">
                <a16:creationId xmlns:a16="http://schemas.microsoft.com/office/drawing/2014/main" id="{D4B31D21-1B58-CD45-BFB2-0EEC30299DEA}"/>
              </a:ext>
            </a:extLst>
          </p:cNvPr>
          <p:cNvPicPr/>
          <p:nvPr/>
        </p:nvPicPr>
        <p:blipFill>
          <a:blip r:embed="rId2"/>
          <a:stretch>
            <a:fillRect/>
          </a:stretch>
        </p:blipFill>
        <p:spPr>
          <a:xfrm>
            <a:off x="1738312" y="449580"/>
            <a:ext cx="5667375" cy="4244340"/>
          </a:xfrm>
          <a:prstGeom prst="rect">
            <a:avLst/>
          </a:prstGeom>
        </p:spPr>
      </p:pic>
    </p:spTree>
    <p:extLst>
      <p:ext uri="{BB962C8B-B14F-4D97-AF65-F5344CB8AC3E}">
        <p14:creationId xmlns:p14="http://schemas.microsoft.com/office/powerpoint/2010/main" val="116373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1BC5-565A-AB43-9FA0-DF7EBC25ED22}"/>
              </a:ext>
            </a:extLst>
          </p:cNvPr>
          <p:cNvSpPr>
            <a:spLocks noGrp="1"/>
          </p:cNvSpPr>
          <p:nvPr>
            <p:ph type="title"/>
          </p:nvPr>
        </p:nvSpPr>
        <p:spPr>
          <a:xfrm>
            <a:off x="5324313" y="1722935"/>
            <a:ext cx="3027251" cy="1790700"/>
          </a:xfrm>
        </p:spPr>
        <p:txBody>
          <a:bodyPr vert="horz" lIns="68580" tIns="34290" rIns="68580" bIns="34290" rtlCol="0" anchor="t">
            <a:normAutofit fontScale="90000"/>
          </a:bodyPr>
          <a:lstStyle/>
          <a:p>
            <a:pPr algn="ctr"/>
            <a:r>
              <a:rPr lang="en-US" sz="3150" dirty="0"/>
              <a:t>Early Screening Results from Whole Cell Assays</a:t>
            </a:r>
          </a:p>
        </p:txBody>
      </p:sp>
      <p:pic>
        <p:nvPicPr>
          <p:cNvPr id="3" name="Picture 2" descr="Chart, scatter chart&#10;&#10;Description automatically generated">
            <a:extLst>
              <a:ext uri="{FF2B5EF4-FFF2-40B4-BE49-F238E27FC236}">
                <a16:creationId xmlns:a16="http://schemas.microsoft.com/office/drawing/2014/main" id="{F4EB25E7-70D8-434E-AE14-21A4C1CDB559}"/>
              </a:ext>
            </a:extLst>
          </p:cNvPr>
          <p:cNvPicPr>
            <a:picLocks noChangeAspect="1"/>
          </p:cNvPicPr>
          <p:nvPr/>
        </p:nvPicPr>
        <p:blipFill rotWithShape="1">
          <a:blip r:embed="rId2"/>
          <a:srcRect l="1107" r="4699"/>
          <a:stretch/>
        </p:blipFill>
        <p:spPr>
          <a:xfrm>
            <a:off x="550130" y="429026"/>
            <a:ext cx="4152001" cy="4099343"/>
          </a:xfrm>
          <a:prstGeom prst="rect">
            <a:avLst/>
          </a:prstGeom>
        </p:spPr>
      </p:pic>
      <p:cxnSp>
        <p:nvCxnSpPr>
          <p:cNvPr id="5" name="Straight Connector 4">
            <a:extLst>
              <a:ext uri="{FF2B5EF4-FFF2-40B4-BE49-F238E27FC236}">
                <a16:creationId xmlns:a16="http://schemas.microsoft.com/office/drawing/2014/main" id="{26E9C2E3-CBC3-0945-B33F-BD407C0FC819}"/>
              </a:ext>
            </a:extLst>
          </p:cNvPr>
          <p:cNvCxnSpPr/>
          <p:nvPr/>
        </p:nvCxnSpPr>
        <p:spPr>
          <a:xfrm>
            <a:off x="1120747" y="2448535"/>
            <a:ext cx="1677074" cy="1486186"/>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7A01B416-2CEE-2042-9296-F0CB9438E8EA}"/>
              </a:ext>
            </a:extLst>
          </p:cNvPr>
          <p:cNvSpPr/>
          <p:nvPr/>
        </p:nvSpPr>
        <p:spPr>
          <a:xfrm>
            <a:off x="2648458" y="1722361"/>
            <a:ext cx="1883420" cy="13958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874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680897A-2A91-C440-B786-7E404FDF08E7}"/>
              </a:ext>
            </a:extLst>
          </p:cNvPr>
          <p:cNvSpPr>
            <a:spLocks noGrp="1"/>
          </p:cNvSpPr>
          <p:nvPr>
            <p:ph type="title"/>
          </p:nvPr>
        </p:nvSpPr>
        <p:spPr/>
        <p:txBody>
          <a:bodyPr/>
          <a:lstStyle/>
          <a:p>
            <a:r>
              <a:rPr lang="en-US" dirty="0"/>
              <a:t>Introduction</a:t>
            </a:r>
          </a:p>
        </p:txBody>
      </p:sp>
      <p:sp>
        <p:nvSpPr>
          <p:cNvPr id="14" name="Rectangle 13">
            <a:extLst>
              <a:ext uri="{FF2B5EF4-FFF2-40B4-BE49-F238E27FC236}">
                <a16:creationId xmlns:a16="http://schemas.microsoft.com/office/drawing/2014/main" id="{208AFB31-4148-1647-ADA5-ED6AC067C2B0}"/>
              </a:ext>
            </a:extLst>
          </p:cNvPr>
          <p:cNvSpPr/>
          <p:nvPr/>
        </p:nvSpPr>
        <p:spPr>
          <a:xfrm>
            <a:off x="396240" y="1703130"/>
            <a:ext cx="8663940" cy="1754326"/>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CANDLE is developing a suite of software to support scalable deep learning on DOE supercomputing resources. In response to the unforeseen COVID-19 pandemic, we used the capabilities both in software and in personnel to quickly respond in pursuit of potential treatments options. With CANDLE in place, our response was instantaneous with the call from the Secretary of Energy, and support from the Office of Science and ECP , to bring our resources to bear on the problem.</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949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F6F41-35EE-A14E-A0A0-120263EFCAD9}"/>
              </a:ext>
            </a:extLst>
          </p:cNvPr>
          <p:cNvSpPr>
            <a:spLocks noGrp="1"/>
          </p:cNvSpPr>
          <p:nvPr>
            <p:ph type="title"/>
          </p:nvPr>
        </p:nvSpPr>
        <p:spPr/>
        <p:txBody>
          <a:bodyPr/>
          <a:lstStyle/>
          <a:p>
            <a:r>
              <a:rPr lang="en-US" dirty="0"/>
              <a:t>Overview of the work</a:t>
            </a:r>
          </a:p>
        </p:txBody>
      </p:sp>
      <p:sp>
        <p:nvSpPr>
          <p:cNvPr id="2" name="Content Placeholder 1">
            <a:extLst>
              <a:ext uri="{FF2B5EF4-FFF2-40B4-BE49-F238E27FC236}">
                <a16:creationId xmlns:a16="http://schemas.microsoft.com/office/drawing/2014/main" id="{0CB4E5D9-3E31-E24F-BD87-190C1636B01E}"/>
              </a:ext>
            </a:extLst>
          </p:cNvPr>
          <p:cNvSpPr>
            <a:spLocks noGrp="1"/>
          </p:cNvSpPr>
          <p:nvPr>
            <p:ph idx="1"/>
          </p:nvPr>
        </p:nvSpPr>
        <p:spPr/>
        <p:txBody>
          <a:bodyPr/>
          <a:lstStyle/>
          <a:p>
            <a:r>
              <a:rPr lang="en-US" b="1" dirty="0"/>
              <a:t>Identify protein targets and binding receptors</a:t>
            </a:r>
          </a:p>
          <a:p>
            <a:r>
              <a:rPr lang="en-US" b="1" dirty="0"/>
              <a:t>Perform initial docking</a:t>
            </a:r>
          </a:p>
          <a:p>
            <a:r>
              <a:rPr lang="en-US" b="1" dirty="0"/>
              <a:t>Train surrogate models to predict binding</a:t>
            </a:r>
            <a:endParaRPr lang="en-US" dirty="0"/>
          </a:p>
          <a:p>
            <a:r>
              <a:rPr lang="en-US" b="1" dirty="0"/>
              <a:t>Predict and the prioritize drug leads</a:t>
            </a:r>
            <a:endParaRPr lang="en-US" dirty="0"/>
          </a:p>
          <a:p>
            <a:r>
              <a:rPr lang="en-US" b="1" dirty="0"/>
              <a:t>Prioritize drug leads using molecular simulations</a:t>
            </a:r>
          </a:p>
          <a:p>
            <a:r>
              <a:rPr lang="en-US" b="1" dirty="0"/>
              <a:t>Perform live whole cell assays</a:t>
            </a:r>
            <a:endParaRPr lang="en-US" dirty="0"/>
          </a:p>
        </p:txBody>
      </p:sp>
    </p:spTree>
    <p:extLst>
      <p:ext uri="{BB962C8B-B14F-4D97-AF65-F5344CB8AC3E}">
        <p14:creationId xmlns:p14="http://schemas.microsoft.com/office/powerpoint/2010/main" val="3829333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2F181FE6-7875-364B-8148-7E7F93A67BA2}"/>
              </a:ext>
            </a:extLst>
          </p:cNvPr>
          <p:cNvPicPr>
            <a:picLocks noChangeAspect="1"/>
          </p:cNvPicPr>
          <p:nvPr/>
        </p:nvPicPr>
        <p:blipFill>
          <a:blip r:embed="rId3"/>
          <a:stretch>
            <a:fillRect/>
          </a:stretch>
        </p:blipFill>
        <p:spPr>
          <a:xfrm>
            <a:off x="2235794" y="3715920"/>
            <a:ext cx="1342793" cy="930100"/>
          </a:xfrm>
          <a:prstGeom prst="rect">
            <a:avLst/>
          </a:prstGeom>
        </p:spPr>
      </p:pic>
      <p:pic>
        <p:nvPicPr>
          <p:cNvPr id="6" name="Picture 5">
            <a:extLst>
              <a:ext uri="{FF2B5EF4-FFF2-40B4-BE49-F238E27FC236}">
                <a16:creationId xmlns:a16="http://schemas.microsoft.com/office/drawing/2014/main" id="{280739FD-17B9-574C-A8B8-EF4F25DA0353}"/>
              </a:ext>
            </a:extLst>
          </p:cNvPr>
          <p:cNvPicPr>
            <a:picLocks noChangeAspect="1"/>
          </p:cNvPicPr>
          <p:nvPr/>
        </p:nvPicPr>
        <p:blipFill>
          <a:blip r:embed="rId4"/>
          <a:stretch>
            <a:fillRect/>
          </a:stretch>
        </p:blipFill>
        <p:spPr>
          <a:xfrm>
            <a:off x="6626277" y="2083100"/>
            <a:ext cx="730454" cy="618260"/>
          </a:xfrm>
          <a:prstGeom prst="rect">
            <a:avLst/>
          </a:prstGeom>
        </p:spPr>
      </p:pic>
      <p:pic>
        <p:nvPicPr>
          <p:cNvPr id="127" name="Picture 126">
            <a:extLst>
              <a:ext uri="{FF2B5EF4-FFF2-40B4-BE49-F238E27FC236}">
                <a16:creationId xmlns:a16="http://schemas.microsoft.com/office/drawing/2014/main" id="{366DEC42-D6F3-524C-9747-6A0C5364DD39}"/>
              </a:ext>
            </a:extLst>
          </p:cNvPr>
          <p:cNvPicPr>
            <a:picLocks noChangeAspect="1"/>
          </p:cNvPicPr>
          <p:nvPr/>
        </p:nvPicPr>
        <p:blipFill>
          <a:blip r:embed="rId5"/>
          <a:stretch>
            <a:fillRect/>
          </a:stretch>
        </p:blipFill>
        <p:spPr>
          <a:xfrm>
            <a:off x="69365" y="1806256"/>
            <a:ext cx="1695743" cy="1247810"/>
          </a:xfrm>
          <a:prstGeom prst="rect">
            <a:avLst/>
          </a:prstGeom>
        </p:spPr>
      </p:pic>
      <p:pic>
        <p:nvPicPr>
          <p:cNvPr id="3" name="Picture 2">
            <a:extLst>
              <a:ext uri="{FF2B5EF4-FFF2-40B4-BE49-F238E27FC236}">
                <a16:creationId xmlns:a16="http://schemas.microsoft.com/office/drawing/2014/main" id="{1BC667F9-C87F-E14E-BB76-B2B0ACF78C9A}"/>
              </a:ext>
            </a:extLst>
          </p:cNvPr>
          <p:cNvPicPr>
            <a:picLocks noChangeAspect="1"/>
          </p:cNvPicPr>
          <p:nvPr/>
        </p:nvPicPr>
        <p:blipFill>
          <a:blip r:embed="rId6"/>
          <a:stretch>
            <a:fillRect/>
          </a:stretch>
        </p:blipFill>
        <p:spPr>
          <a:xfrm>
            <a:off x="1509155" y="2199204"/>
            <a:ext cx="1768358" cy="1523707"/>
          </a:xfrm>
          <a:prstGeom prst="rect">
            <a:avLst/>
          </a:prstGeom>
        </p:spPr>
      </p:pic>
      <p:sp>
        <p:nvSpPr>
          <p:cNvPr id="4" name="TextBox 3">
            <a:extLst>
              <a:ext uri="{FF2B5EF4-FFF2-40B4-BE49-F238E27FC236}">
                <a16:creationId xmlns:a16="http://schemas.microsoft.com/office/drawing/2014/main" id="{D2B8D7B7-B992-6A4B-B572-EC4076427EE3}"/>
              </a:ext>
            </a:extLst>
          </p:cNvPr>
          <p:cNvSpPr txBox="1"/>
          <p:nvPr/>
        </p:nvSpPr>
        <p:spPr>
          <a:xfrm>
            <a:off x="1808922" y="29546"/>
            <a:ext cx="5467074" cy="415498"/>
          </a:xfrm>
          <a:prstGeom prst="rect">
            <a:avLst/>
          </a:prstGeom>
          <a:noFill/>
        </p:spPr>
        <p:txBody>
          <a:bodyPr wrap="none" rtlCol="0">
            <a:spAutoFit/>
          </a:bodyPr>
          <a:lstStyle/>
          <a:p>
            <a:pPr defTabSz="685800">
              <a:defRPr/>
            </a:pPr>
            <a:r>
              <a:rPr lang="en-US" sz="2100" dirty="0">
                <a:solidFill>
                  <a:srgbClr val="4472C4">
                    <a:lumMod val="50000"/>
                  </a:srgbClr>
                </a:solidFill>
                <a:latin typeface="Trebuchet MS" panose="020B0703020202090204" pitchFamily="34" charset="0"/>
                <a:cs typeface="Arial" panose="020B0604020202020204" pitchFamily="34" charset="0"/>
              </a:rPr>
              <a:t>SARS-CoV-2 Genome and ANL</a:t>
            </a:r>
            <a:r>
              <a:rPr lang="en-US" sz="2100">
                <a:solidFill>
                  <a:srgbClr val="4472C4">
                    <a:lumMod val="50000"/>
                  </a:srgbClr>
                </a:solidFill>
                <a:latin typeface="Trebuchet MS" panose="020B0703020202090204" pitchFamily="34" charset="0"/>
                <a:cs typeface="Arial" panose="020B0604020202020204" pitchFamily="34" charset="0"/>
              </a:rPr>
              <a:t>/UC </a:t>
            </a:r>
            <a:r>
              <a:rPr lang="en-US" sz="2100" dirty="0">
                <a:solidFill>
                  <a:srgbClr val="4472C4">
                    <a:lumMod val="50000"/>
                  </a:srgbClr>
                </a:solidFill>
                <a:latin typeface="Trebuchet MS" panose="020B0703020202090204" pitchFamily="34" charset="0"/>
                <a:cs typeface="Arial" panose="020B0604020202020204" pitchFamily="34" charset="0"/>
              </a:rPr>
              <a:t>Structures</a:t>
            </a:r>
          </a:p>
        </p:txBody>
      </p:sp>
      <p:sp>
        <p:nvSpPr>
          <p:cNvPr id="11" name="TextBox 10">
            <a:extLst>
              <a:ext uri="{FF2B5EF4-FFF2-40B4-BE49-F238E27FC236}">
                <a16:creationId xmlns:a16="http://schemas.microsoft.com/office/drawing/2014/main" id="{2054A88B-F721-6A45-B840-26F5634A65A9}"/>
              </a:ext>
            </a:extLst>
          </p:cNvPr>
          <p:cNvSpPr txBox="1"/>
          <p:nvPr/>
        </p:nvSpPr>
        <p:spPr>
          <a:xfrm>
            <a:off x="4775869" y="871774"/>
            <a:ext cx="1209914" cy="276999"/>
          </a:xfrm>
          <a:prstGeom prst="rect">
            <a:avLst/>
          </a:prstGeom>
          <a:noFill/>
        </p:spPr>
        <p:txBody>
          <a:bodyPr wrap="squar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Pp1ab (7096)</a:t>
            </a:r>
          </a:p>
        </p:txBody>
      </p:sp>
      <p:sp>
        <p:nvSpPr>
          <p:cNvPr id="12" name="TextBox 11">
            <a:extLst>
              <a:ext uri="{FF2B5EF4-FFF2-40B4-BE49-F238E27FC236}">
                <a16:creationId xmlns:a16="http://schemas.microsoft.com/office/drawing/2014/main" id="{1CE1C8AA-CA37-3442-9A3D-92BCA185EE99}"/>
              </a:ext>
            </a:extLst>
          </p:cNvPr>
          <p:cNvSpPr txBox="1"/>
          <p:nvPr/>
        </p:nvSpPr>
        <p:spPr>
          <a:xfrm>
            <a:off x="2820062" y="1016560"/>
            <a:ext cx="1056488" cy="276999"/>
          </a:xfrm>
          <a:prstGeom prst="rect">
            <a:avLst/>
          </a:prstGeom>
          <a:noFill/>
        </p:spPr>
        <p:txBody>
          <a:bodyPr wrap="squar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Pp1a (4405)</a:t>
            </a:r>
          </a:p>
        </p:txBody>
      </p:sp>
      <p:sp>
        <p:nvSpPr>
          <p:cNvPr id="13" name="TextBox 12">
            <a:extLst>
              <a:ext uri="{FF2B5EF4-FFF2-40B4-BE49-F238E27FC236}">
                <a16:creationId xmlns:a16="http://schemas.microsoft.com/office/drawing/2014/main" id="{8033629F-7750-5046-B1F1-AA7263BE5118}"/>
              </a:ext>
            </a:extLst>
          </p:cNvPr>
          <p:cNvSpPr txBox="1"/>
          <p:nvPr/>
        </p:nvSpPr>
        <p:spPr>
          <a:xfrm>
            <a:off x="6551129" y="598986"/>
            <a:ext cx="2310248"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Structural &amp; accessory proteins</a:t>
            </a:r>
          </a:p>
        </p:txBody>
      </p:sp>
      <p:sp>
        <p:nvSpPr>
          <p:cNvPr id="20" name="Rectangle 19">
            <a:extLst>
              <a:ext uri="{FF2B5EF4-FFF2-40B4-BE49-F238E27FC236}">
                <a16:creationId xmlns:a16="http://schemas.microsoft.com/office/drawing/2014/main" id="{3195FD2C-2B63-3743-8619-2A16272C9E3F}"/>
              </a:ext>
            </a:extLst>
          </p:cNvPr>
          <p:cNvSpPr/>
          <p:nvPr/>
        </p:nvSpPr>
        <p:spPr>
          <a:xfrm>
            <a:off x="6926697" y="1122011"/>
            <a:ext cx="202484" cy="220386"/>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D0B624B1-8132-8449-823F-00F3B9E7F36F}"/>
              </a:ext>
            </a:extLst>
          </p:cNvPr>
          <p:cNvSpPr/>
          <p:nvPr/>
        </p:nvSpPr>
        <p:spPr>
          <a:xfrm>
            <a:off x="7681817" y="1358703"/>
            <a:ext cx="72318" cy="220386"/>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F47296B-6775-F84B-83E5-47BD9FEF1165}"/>
              </a:ext>
            </a:extLst>
          </p:cNvPr>
          <p:cNvSpPr/>
          <p:nvPr/>
        </p:nvSpPr>
        <p:spPr>
          <a:xfrm>
            <a:off x="6052692" y="1329863"/>
            <a:ext cx="342711" cy="217329"/>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16</a:t>
            </a:r>
          </a:p>
        </p:txBody>
      </p:sp>
      <p:sp>
        <p:nvSpPr>
          <p:cNvPr id="18" name="Rectangle 17">
            <a:extLst>
              <a:ext uri="{FF2B5EF4-FFF2-40B4-BE49-F238E27FC236}">
                <a16:creationId xmlns:a16="http://schemas.microsoft.com/office/drawing/2014/main" id="{47266E39-814C-F04D-BA8A-E6A43B8DA5D8}"/>
              </a:ext>
            </a:extLst>
          </p:cNvPr>
          <p:cNvSpPr/>
          <p:nvPr/>
        </p:nvSpPr>
        <p:spPr>
          <a:xfrm>
            <a:off x="5381042" y="1327940"/>
            <a:ext cx="335957" cy="219252"/>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14</a:t>
            </a:r>
          </a:p>
        </p:txBody>
      </p:sp>
      <p:sp>
        <p:nvSpPr>
          <p:cNvPr id="30" name="Rectangle 29">
            <a:extLst>
              <a:ext uri="{FF2B5EF4-FFF2-40B4-BE49-F238E27FC236}">
                <a16:creationId xmlns:a16="http://schemas.microsoft.com/office/drawing/2014/main" id="{0BE518B3-E4D0-C74F-858F-07799180A31F}"/>
              </a:ext>
            </a:extLst>
          </p:cNvPr>
          <p:cNvSpPr/>
          <p:nvPr/>
        </p:nvSpPr>
        <p:spPr>
          <a:xfrm>
            <a:off x="4937232" y="1326881"/>
            <a:ext cx="441807" cy="216789"/>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13</a:t>
            </a:r>
          </a:p>
        </p:txBody>
      </p:sp>
      <p:sp>
        <p:nvSpPr>
          <p:cNvPr id="32" name="Rectangle 31">
            <a:extLst>
              <a:ext uri="{FF2B5EF4-FFF2-40B4-BE49-F238E27FC236}">
                <a16:creationId xmlns:a16="http://schemas.microsoft.com/office/drawing/2014/main" id="{CC2B3823-E256-284F-A3E0-3A235278F7E2}"/>
              </a:ext>
            </a:extLst>
          </p:cNvPr>
          <p:cNvSpPr/>
          <p:nvPr/>
        </p:nvSpPr>
        <p:spPr>
          <a:xfrm>
            <a:off x="5713032" y="1326881"/>
            <a:ext cx="337334" cy="220717"/>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15</a:t>
            </a:r>
          </a:p>
        </p:txBody>
      </p:sp>
      <p:sp>
        <p:nvSpPr>
          <p:cNvPr id="33" name="Rectangle 32">
            <a:extLst>
              <a:ext uri="{FF2B5EF4-FFF2-40B4-BE49-F238E27FC236}">
                <a16:creationId xmlns:a16="http://schemas.microsoft.com/office/drawing/2014/main" id="{83AA9950-4022-4C4D-8463-54529BD87AD5}"/>
              </a:ext>
            </a:extLst>
          </p:cNvPr>
          <p:cNvSpPr/>
          <p:nvPr/>
        </p:nvSpPr>
        <p:spPr>
          <a:xfrm>
            <a:off x="4306454" y="1326881"/>
            <a:ext cx="628452" cy="215361"/>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12</a:t>
            </a:r>
          </a:p>
        </p:txBody>
      </p:sp>
      <p:sp>
        <p:nvSpPr>
          <p:cNvPr id="14" name="Rectangle 13">
            <a:extLst>
              <a:ext uri="{FF2B5EF4-FFF2-40B4-BE49-F238E27FC236}">
                <a16:creationId xmlns:a16="http://schemas.microsoft.com/office/drawing/2014/main" id="{108DF843-A2FE-104D-BD70-D68E0A7A88A6}"/>
              </a:ext>
            </a:extLst>
          </p:cNvPr>
          <p:cNvSpPr/>
          <p:nvPr/>
        </p:nvSpPr>
        <p:spPr>
          <a:xfrm>
            <a:off x="480850" y="1329531"/>
            <a:ext cx="186314" cy="215838"/>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a:t>
            </a:r>
            <a:endParaRPr lang="en-US" sz="1200" dirty="0">
              <a:solidFill>
                <a:prstClr val="whit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35ECA17-7E63-114C-9C7E-C72C6913202D}"/>
              </a:ext>
            </a:extLst>
          </p:cNvPr>
          <p:cNvSpPr/>
          <p:nvPr/>
        </p:nvSpPr>
        <p:spPr>
          <a:xfrm>
            <a:off x="665526" y="1329531"/>
            <a:ext cx="497202" cy="215838"/>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2</a:t>
            </a:r>
            <a:endParaRPr lang="en-US" sz="1200" dirty="0">
              <a:solidFill>
                <a:prstClr val="white"/>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756C6EB-E001-E74F-9B1D-708317DE5E18}"/>
              </a:ext>
            </a:extLst>
          </p:cNvPr>
          <p:cNvSpPr/>
          <p:nvPr/>
        </p:nvSpPr>
        <p:spPr>
          <a:xfrm>
            <a:off x="3746317" y="1326475"/>
            <a:ext cx="182075" cy="220387"/>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9</a:t>
            </a:r>
          </a:p>
        </p:txBody>
      </p:sp>
      <p:sp>
        <p:nvSpPr>
          <p:cNvPr id="22" name="Rectangle 21">
            <a:extLst>
              <a:ext uri="{FF2B5EF4-FFF2-40B4-BE49-F238E27FC236}">
                <a16:creationId xmlns:a16="http://schemas.microsoft.com/office/drawing/2014/main" id="{8ADBA3E6-839D-2441-8C74-7FE6958BCDA0}"/>
              </a:ext>
            </a:extLst>
          </p:cNvPr>
          <p:cNvSpPr/>
          <p:nvPr/>
        </p:nvSpPr>
        <p:spPr>
          <a:xfrm>
            <a:off x="3928014" y="1328857"/>
            <a:ext cx="312304" cy="218336"/>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10</a:t>
            </a:r>
          </a:p>
        </p:txBody>
      </p:sp>
      <p:sp>
        <p:nvSpPr>
          <p:cNvPr id="23" name="Rectangle 22">
            <a:extLst>
              <a:ext uri="{FF2B5EF4-FFF2-40B4-BE49-F238E27FC236}">
                <a16:creationId xmlns:a16="http://schemas.microsoft.com/office/drawing/2014/main" id="{8F4DF8FB-C1A7-1943-8A98-7FE2F059ECE2}"/>
              </a:ext>
            </a:extLst>
          </p:cNvPr>
          <p:cNvSpPr/>
          <p:nvPr/>
        </p:nvSpPr>
        <p:spPr>
          <a:xfrm>
            <a:off x="3372048" y="1326475"/>
            <a:ext cx="157585" cy="220717"/>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7</a:t>
            </a:r>
          </a:p>
        </p:txBody>
      </p:sp>
      <p:sp>
        <p:nvSpPr>
          <p:cNvPr id="27" name="Rectangle 26">
            <a:extLst>
              <a:ext uri="{FF2B5EF4-FFF2-40B4-BE49-F238E27FC236}">
                <a16:creationId xmlns:a16="http://schemas.microsoft.com/office/drawing/2014/main" id="{8A91FB69-9BEE-B44E-A116-547AFA52C142}"/>
              </a:ext>
            </a:extLst>
          </p:cNvPr>
          <p:cNvSpPr/>
          <p:nvPr/>
        </p:nvSpPr>
        <p:spPr>
          <a:xfrm>
            <a:off x="1165056" y="1329531"/>
            <a:ext cx="1525471" cy="218066"/>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3</a:t>
            </a:r>
          </a:p>
        </p:txBody>
      </p:sp>
      <p:sp>
        <p:nvSpPr>
          <p:cNvPr id="31" name="Rectangle 30">
            <a:extLst>
              <a:ext uri="{FF2B5EF4-FFF2-40B4-BE49-F238E27FC236}">
                <a16:creationId xmlns:a16="http://schemas.microsoft.com/office/drawing/2014/main" id="{AAE4F267-CF80-EA41-B771-B3D29BF108C4}"/>
              </a:ext>
            </a:extLst>
          </p:cNvPr>
          <p:cNvSpPr/>
          <p:nvPr/>
        </p:nvSpPr>
        <p:spPr>
          <a:xfrm>
            <a:off x="3527745" y="1326475"/>
            <a:ext cx="219244" cy="220717"/>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8</a:t>
            </a:r>
          </a:p>
        </p:txBody>
      </p:sp>
      <p:sp>
        <p:nvSpPr>
          <p:cNvPr id="34" name="Rectangle 33">
            <a:extLst>
              <a:ext uri="{FF2B5EF4-FFF2-40B4-BE49-F238E27FC236}">
                <a16:creationId xmlns:a16="http://schemas.microsoft.com/office/drawing/2014/main" id="{1A8DE64F-A267-424A-9179-361E684DFBE2}"/>
              </a:ext>
            </a:extLst>
          </p:cNvPr>
          <p:cNvSpPr/>
          <p:nvPr/>
        </p:nvSpPr>
        <p:spPr>
          <a:xfrm>
            <a:off x="3116580" y="1327940"/>
            <a:ext cx="254304" cy="219252"/>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6</a:t>
            </a:r>
          </a:p>
        </p:txBody>
      </p:sp>
      <p:sp>
        <p:nvSpPr>
          <p:cNvPr id="35" name="TextBox 34">
            <a:extLst>
              <a:ext uri="{FF2B5EF4-FFF2-40B4-BE49-F238E27FC236}">
                <a16:creationId xmlns:a16="http://schemas.microsoft.com/office/drawing/2014/main" id="{F9DCBB5D-70AA-E64F-8EDF-949DA154140E}"/>
              </a:ext>
            </a:extLst>
          </p:cNvPr>
          <p:cNvSpPr txBox="1"/>
          <p:nvPr/>
        </p:nvSpPr>
        <p:spPr>
          <a:xfrm>
            <a:off x="81759" y="1304219"/>
            <a:ext cx="439544" cy="276999"/>
          </a:xfrm>
          <a:prstGeom prst="rect">
            <a:avLst/>
          </a:prstGeom>
          <a:noFill/>
        </p:spPr>
        <p:txBody>
          <a:bodyPr wrap="none" rtlCol="0">
            <a:spAutoFit/>
          </a:bodyPr>
          <a:lstStyle/>
          <a:p>
            <a:pPr defTabSz="685800">
              <a:defRPr/>
            </a:pPr>
            <a:r>
              <a:rPr lang="en-US" sz="1200" b="1" dirty="0">
                <a:solidFill>
                  <a:prstClr val="black"/>
                </a:solidFill>
                <a:latin typeface="Times" pitchFamily="2" charset="0"/>
                <a:cs typeface="Arial" panose="020B0604020202020204" pitchFamily="34" charset="0"/>
              </a:rPr>
              <a:t>Nsp</a:t>
            </a:r>
          </a:p>
        </p:txBody>
      </p:sp>
      <p:sp>
        <p:nvSpPr>
          <p:cNvPr id="36" name="Rectangle 35">
            <a:extLst>
              <a:ext uri="{FF2B5EF4-FFF2-40B4-BE49-F238E27FC236}">
                <a16:creationId xmlns:a16="http://schemas.microsoft.com/office/drawing/2014/main" id="{C93FA35F-6919-B441-A8CD-67D5935FEC75}"/>
              </a:ext>
            </a:extLst>
          </p:cNvPr>
          <p:cNvSpPr/>
          <p:nvPr/>
        </p:nvSpPr>
        <p:spPr>
          <a:xfrm>
            <a:off x="7757458" y="1126469"/>
            <a:ext cx="122435" cy="210124"/>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5DBEE0FF-3E17-5448-8876-B948CAEAE910}"/>
              </a:ext>
            </a:extLst>
          </p:cNvPr>
          <p:cNvSpPr/>
          <p:nvPr/>
        </p:nvSpPr>
        <p:spPr>
          <a:xfrm>
            <a:off x="7991647" y="1121553"/>
            <a:ext cx="144529" cy="219810"/>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B710C10-2ED3-3A4C-84B8-8689FE7560C8}"/>
              </a:ext>
            </a:extLst>
          </p:cNvPr>
          <p:cNvSpPr/>
          <p:nvPr/>
        </p:nvSpPr>
        <p:spPr>
          <a:xfrm>
            <a:off x="8160068" y="1120234"/>
            <a:ext cx="118701" cy="217543"/>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grpSp>
        <p:nvGrpSpPr>
          <p:cNvPr id="114" name="Group 113">
            <a:extLst>
              <a:ext uri="{FF2B5EF4-FFF2-40B4-BE49-F238E27FC236}">
                <a16:creationId xmlns:a16="http://schemas.microsoft.com/office/drawing/2014/main" id="{4076C690-9B02-774F-B19C-1F1C8A883BEE}"/>
              </a:ext>
            </a:extLst>
          </p:cNvPr>
          <p:cNvGrpSpPr/>
          <p:nvPr/>
        </p:nvGrpSpPr>
        <p:grpSpPr>
          <a:xfrm>
            <a:off x="6425694" y="1773756"/>
            <a:ext cx="2431962" cy="246485"/>
            <a:chOff x="8567592" y="2518391"/>
            <a:chExt cx="3242616" cy="328646"/>
          </a:xfrm>
        </p:grpSpPr>
        <p:sp>
          <p:nvSpPr>
            <p:cNvPr id="16" name="Rectangle 15">
              <a:extLst>
                <a:ext uri="{FF2B5EF4-FFF2-40B4-BE49-F238E27FC236}">
                  <a16:creationId xmlns:a16="http://schemas.microsoft.com/office/drawing/2014/main" id="{125D3222-6566-7741-9ED1-B8AEB2A34589}"/>
                </a:ext>
              </a:extLst>
            </p:cNvPr>
            <p:cNvSpPr/>
            <p:nvPr/>
          </p:nvSpPr>
          <p:spPr>
            <a:xfrm>
              <a:off x="9540304" y="2518391"/>
              <a:ext cx="212638" cy="3281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E</a:t>
              </a:r>
            </a:p>
          </p:txBody>
        </p:sp>
        <p:sp>
          <p:nvSpPr>
            <p:cNvPr id="24" name="Rectangle 23">
              <a:extLst>
                <a:ext uri="{FF2B5EF4-FFF2-40B4-BE49-F238E27FC236}">
                  <a16:creationId xmlns:a16="http://schemas.microsoft.com/office/drawing/2014/main" id="{4ACE3C44-ADAA-EC43-B156-302E52A697AB}"/>
                </a:ext>
              </a:extLst>
            </p:cNvPr>
            <p:cNvSpPr/>
            <p:nvPr/>
          </p:nvSpPr>
          <p:spPr>
            <a:xfrm>
              <a:off x="9755237" y="2518884"/>
              <a:ext cx="492195" cy="3281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M</a:t>
              </a:r>
            </a:p>
          </p:txBody>
        </p:sp>
        <p:sp>
          <p:nvSpPr>
            <p:cNvPr id="28" name="Rectangle 27">
              <a:extLst>
                <a:ext uri="{FF2B5EF4-FFF2-40B4-BE49-F238E27FC236}">
                  <a16:creationId xmlns:a16="http://schemas.microsoft.com/office/drawing/2014/main" id="{1CC31721-DDEB-B043-8679-30A10587E03F}"/>
                </a:ext>
              </a:extLst>
            </p:cNvPr>
            <p:cNvSpPr/>
            <p:nvPr/>
          </p:nvSpPr>
          <p:spPr>
            <a:xfrm>
              <a:off x="8567592" y="2518883"/>
              <a:ext cx="748047" cy="31100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S</a:t>
              </a:r>
            </a:p>
          </p:txBody>
        </p:sp>
        <p:sp>
          <p:nvSpPr>
            <p:cNvPr id="41" name="Rectangle 40">
              <a:extLst>
                <a:ext uri="{FF2B5EF4-FFF2-40B4-BE49-F238E27FC236}">
                  <a16:creationId xmlns:a16="http://schemas.microsoft.com/office/drawing/2014/main" id="{558AD0AB-6D17-6744-A3C4-30A85A9BF245}"/>
                </a:ext>
              </a:extLst>
            </p:cNvPr>
            <p:cNvSpPr/>
            <p:nvPr/>
          </p:nvSpPr>
          <p:spPr>
            <a:xfrm>
              <a:off x="11154097" y="2518391"/>
              <a:ext cx="656111" cy="3281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N</a:t>
              </a:r>
            </a:p>
          </p:txBody>
        </p:sp>
      </p:grpSp>
      <p:sp>
        <p:nvSpPr>
          <p:cNvPr id="42" name="TextBox 41">
            <a:extLst>
              <a:ext uri="{FF2B5EF4-FFF2-40B4-BE49-F238E27FC236}">
                <a16:creationId xmlns:a16="http://schemas.microsoft.com/office/drawing/2014/main" id="{9E540AF4-41FD-8942-9699-4CA7B7BBBA69}"/>
              </a:ext>
            </a:extLst>
          </p:cNvPr>
          <p:cNvSpPr txBox="1"/>
          <p:nvPr/>
        </p:nvSpPr>
        <p:spPr>
          <a:xfrm>
            <a:off x="6296052" y="1014654"/>
            <a:ext cx="652936" cy="300082"/>
          </a:xfrm>
          <a:prstGeom prst="rect">
            <a:avLst/>
          </a:prstGeom>
          <a:noFill/>
        </p:spPr>
        <p:txBody>
          <a:bodyPr wrap="none" rtlCol="0">
            <a:spAutoFit/>
          </a:bodyPr>
          <a:lstStyle/>
          <a:p>
            <a:pPr defTabSz="685800">
              <a:defRPr/>
            </a:pPr>
            <a:r>
              <a:rPr lang="en-US" sz="1350" b="1" dirty="0">
                <a:solidFill>
                  <a:prstClr val="black"/>
                </a:solidFill>
                <a:latin typeface="Times" pitchFamily="2" charset="0"/>
                <a:cs typeface="Arial" panose="020B0604020202020204" pitchFamily="34" charset="0"/>
              </a:rPr>
              <a:t>AcPro</a:t>
            </a:r>
          </a:p>
        </p:txBody>
      </p:sp>
      <p:sp>
        <p:nvSpPr>
          <p:cNvPr id="43" name="TextBox 42">
            <a:extLst>
              <a:ext uri="{FF2B5EF4-FFF2-40B4-BE49-F238E27FC236}">
                <a16:creationId xmlns:a16="http://schemas.microsoft.com/office/drawing/2014/main" id="{BDE911E8-B95C-554D-A512-A11BA7B7B557}"/>
              </a:ext>
            </a:extLst>
          </p:cNvPr>
          <p:cNvSpPr txBox="1"/>
          <p:nvPr/>
        </p:nvSpPr>
        <p:spPr>
          <a:xfrm>
            <a:off x="42984" y="1619264"/>
            <a:ext cx="874470" cy="276999"/>
          </a:xfrm>
          <a:prstGeom prst="rect">
            <a:avLst/>
          </a:prstGeom>
          <a:noFill/>
        </p:spPr>
        <p:txBody>
          <a:bodyPr wrap="none" rtlCol="0">
            <a:spAutoFit/>
          </a:bodyPr>
          <a:lstStyle/>
          <a:p>
            <a:pPr defTabSz="685800">
              <a:defRPr/>
            </a:pPr>
            <a:r>
              <a:rPr lang="en-US" sz="1200" b="1" dirty="0">
                <a:solidFill>
                  <a:prstClr val="black"/>
                </a:solidFill>
                <a:latin typeface="Times" pitchFamily="2" charset="0"/>
                <a:cs typeface="Arial" panose="020B0604020202020204" pitchFamily="34" charset="0"/>
              </a:rPr>
              <a:t>Structures</a:t>
            </a:r>
          </a:p>
        </p:txBody>
      </p:sp>
      <p:sp>
        <p:nvSpPr>
          <p:cNvPr id="48" name="Rectangle 47">
            <a:extLst>
              <a:ext uri="{FF2B5EF4-FFF2-40B4-BE49-F238E27FC236}">
                <a16:creationId xmlns:a16="http://schemas.microsoft.com/office/drawing/2014/main" id="{A85DC0CE-8010-3D4E-BF3A-846DC7C03562}"/>
              </a:ext>
            </a:extLst>
          </p:cNvPr>
          <p:cNvSpPr/>
          <p:nvPr/>
        </p:nvSpPr>
        <p:spPr>
          <a:xfrm>
            <a:off x="2706722" y="1657993"/>
            <a:ext cx="525569"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Mpro</a:t>
            </a:r>
          </a:p>
        </p:txBody>
      </p:sp>
      <p:sp>
        <p:nvSpPr>
          <p:cNvPr id="44" name="Rectangle 43">
            <a:extLst>
              <a:ext uri="{FF2B5EF4-FFF2-40B4-BE49-F238E27FC236}">
                <a16:creationId xmlns:a16="http://schemas.microsoft.com/office/drawing/2014/main" id="{2CF87E0E-4273-BA48-B595-C28F5B363F5A}"/>
              </a:ext>
            </a:extLst>
          </p:cNvPr>
          <p:cNvSpPr/>
          <p:nvPr/>
        </p:nvSpPr>
        <p:spPr>
          <a:xfrm>
            <a:off x="1574405" y="1656150"/>
            <a:ext cx="496273"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PLpro</a:t>
            </a:r>
          </a:p>
        </p:txBody>
      </p:sp>
      <p:sp>
        <p:nvSpPr>
          <p:cNvPr id="50" name="Rectangle 49">
            <a:extLst>
              <a:ext uri="{FF2B5EF4-FFF2-40B4-BE49-F238E27FC236}">
                <a16:creationId xmlns:a16="http://schemas.microsoft.com/office/drawing/2014/main" id="{80425A30-D559-DA49-8009-4AF9CBEC172A}"/>
              </a:ext>
            </a:extLst>
          </p:cNvPr>
          <p:cNvSpPr/>
          <p:nvPr/>
        </p:nvSpPr>
        <p:spPr>
          <a:xfrm>
            <a:off x="2144933" y="1652381"/>
            <a:ext cx="502817"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ADRP</a:t>
            </a:r>
          </a:p>
        </p:txBody>
      </p:sp>
      <p:sp>
        <p:nvSpPr>
          <p:cNvPr id="51" name="Rectangle 50">
            <a:extLst>
              <a:ext uri="{FF2B5EF4-FFF2-40B4-BE49-F238E27FC236}">
                <a16:creationId xmlns:a16="http://schemas.microsoft.com/office/drawing/2014/main" id="{8A1E62A6-571A-BE48-8CAD-3ACFD66DE462}"/>
              </a:ext>
            </a:extLst>
          </p:cNvPr>
          <p:cNvSpPr/>
          <p:nvPr/>
        </p:nvSpPr>
        <p:spPr>
          <a:xfrm>
            <a:off x="2691689" y="1329845"/>
            <a:ext cx="159194" cy="215838"/>
          </a:xfrm>
          <a:prstGeom prst="rect">
            <a:avLst/>
          </a:prstGeom>
          <a:solidFill>
            <a:srgbClr val="EE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4</a:t>
            </a:r>
            <a:endParaRPr lang="en-US" sz="1200" dirty="0">
              <a:solidFill>
                <a:prstClr val="white"/>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083CB9B-7451-9849-AA83-52078BFDA293}"/>
              </a:ext>
            </a:extLst>
          </p:cNvPr>
          <p:cNvSpPr/>
          <p:nvPr/>
        </p:nvSpPr>
        <p:spPr>
          <a:xfrm>
            <a:off x="2852946" y="1326863"/>
            <a:ext cx="261308" cy="219252"/>
          </a:xfrm>
          <a:prstGeom prst="rect">
            <a:avLst/>
          </a:prstGeom>
          <a:solidFill>
            <a:srgbClr val="E0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Arial" panose="020B0604020202020204" pitchFamily="34" charset="0"/>
                <a:cs typeface="Arial" panose="020B0604020202020204" pitchFamily="34" charset="0"/>
              </a:rPr>
              <a:t>5</a:t>
            </a:r>
          </a:p>
        </p:txBody>
      </p:sp>
      <p:cxnSp>
        <p:nvCxnSpPr>
          <p:cNvPr id="25" name="Straight Connector 24">
            <a:extLst>
              <a:ext uri="{FF2B5EF4-FFF2-40B4-BE49-F238E27FC236}">
                <a16:creationId xmlns:a16="http://schemas.microsoft.com/office/drawing/2014/main" id="{DCE3440A-4521-1E4E-B2F6-54F8CD01522E}"/>
              </a:ext>
            </a:extLst>
          </p:cNvPr>
          <p:cNvCxnSpPr>
            <a:cxnSpLocks/>
          </p:cNvCxnSpPr>
          <p:nvPr/>
        </p:nvCxnSpPr>
        <p:spPr>
          <a:xfrm>
            <a:off x="474226" y="606710"/>
            <a:ext cx="837806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D2DD6E5-1777-024A-9C8B-3FBF023E7634}"/>
              </a:ext>
            </a:extLst>
          </p:cNvPr>
          <p:cNvSpPr txBox="1"/>
          <p:nvPr/>
        </p:nvSpPr>
        <p:spPr>
          <a:xfrm>
            <a:off x="480849" y="318169"/>
            <a:ext cx="1497589" cy="300082"/>
          </a:xfrm>
          <a:prstGeom prst="rect">
            <a:avLst/>
          </a:prstGeom>
          <a:noFill/>
        </p:spPr>
        <p:txBody>
          <a:bodyPr wrap="none" rtlCol="0">
            <a:spAutoFit/>
          </a:bodyPr>
          <a:lstStyle/>
          <a:p>
            <a:pPr defTabSz="685800">
              <a:defRPr/>
            </a:pPr>
            <a:r>
              <a:rPr lang="en-US" sz="1350" dirty="0">
                <a:solidFill>
                  <a:prstClr val="black"/>
                </a:solidFill>
                <a:latin typeface="Arial" panose="020B0604020202020204" pitchFamily="34" charset="0"/>
                <a:cs typeface="Arial" panose="020B0604020202020204" pitchFamily="34" charset="0"/>
              </a:rPr>
              <a:t>(+) RNA (29903) </a:t>
            </a:r>
          </a:p>
        </p:txBody>
      </p:sp>
      <p:sp>
        <p:nvSpPr>
          <p:cNvPr id="58" name="Right Arrow 57">
            <a:extLst>
              <a:ext uri="{FF2B5EF4-FFF2-40B4-BE49-F238E27FC236}">
                <a16:creationId xmlns:a16="http://schemas.microsoft.com/office/drawing/2014/main" id="{FF89F8CE-FBC1-9A4F-A9AE-1540A61077B6}"/>
              </a:ext>
            </a:extLst>
          </p:cNvPr>
          <p:cNvSpPr/>
          <p:nvPr/>
        </p:nvSpPr>
        <p:spPr>
          <a:xfrm>
            <a:off x="479004" y="977091"/>
            <a:ext cx="3759469" cy="93833"/>
          </a:xfrm>
          <a:prstGeom prst="rightArrow">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63" name="Right Arrow 62">
            <a:extLst>
              <a:ext uri="{FF2B5EF4-FFF2-40B4-BE49-F238E27FC236}">
                <a16:creationId xmlns:a16="http://schemas.microsoft.com/office/drawing/2014/main" id="{2A0BADF2-9C12-0546-9579-0FD4C338DCE9}"/>
              </a:ext>
            </a:extLst>
          </p:cNvPr>
          <p:cNvSpPr/>
          <p:nvPr/>
        </p:nvSpPr>
        <p:spPr>
          <a:xfrm>
            <a:off x="6484875" y="836519"/>
            <a:ext cx="2390366" cy="108797"/>
          </a:xfrm>
          <a:prstGeom prst="rightArrow">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64" name="Right Arrow 63">
            <a:extLst>
              <a:ext uri="{FF2B5EF4-FFF2-40B4-BE49-F238E27FC236}">
                <a16:creationId xmlns:a16="http://schemas.microsoft.com/office/drawing/2014/main" id="{1B3ACC0D-6DF2-8141-9763-50E936925F6B}"/>
              </a:ext>
            </a:extLst>
          </p:cNvPr>
          <p:cNvSpPr/>
          <p:nvPr/>
        </p:nvSpPr>
        <p:spPr>
          <a:xfrm>
            <a:off x="479004" y="843710"/>
            <a:ext cx="6004026" cy="93833"/>
          </a:xfrm>
          <a:prstGeom prst="rightArrow">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a:p>
            <a:pPr algn="ctr" defTabSz="685800">
              <a:defRPr/>
            </a:pPr>
            <a:endParaRPr lang="en-US" sz="1350" dirty="0">
              <a:solidFill>
                <a:prstClr val="white"/>
              </a:solidFill>
              <a:latin typeface="Calibri" panose="020F0502020204030204"/>
            </a:endParaRPr>
          </a:p>
        </p:txBody>
      </p:sp>
      <p:sp>
        <p:nvSpPr>
          <p:cNvPr id="65" name="Rectangle 64">
            <a:extLst>
              <a:ext uri="{FF2B5EF4-FFF2-40B4-BE49-F238E27FC236}">
                <a16:creationId xmlns:a16="http://schemas.microsoft.com/office/drawing/2014/main" id="{490FC157-EAD5-E94E-AF23-FDCA0E872E06}"/>
              </a:ext>
            </a:extLst>
          </p:cNvPr>
          <p:cNvSpPr/>
          <p:nvPr/>
        </p:nvSpPr>
        <p:spPr>
          <a:xfrm>
            <a:off x="6953853" y="1372049"/>
            <a:ext cx="86987" cy="206800"/>
          </a:xfrm>
          <a:prstGeom prst="rect">
            <a:avLst/>
          </a:prstGeom>
          <a:solidFill>
            <a:srgbClr val="DDFF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49CB0870-BEEF-5A49-A360-3799F6C571F3}"/>
              </a:ext>
            </a:extLst>
          </p:cNvPr>
          <p:cNvSpPr/>
          <p:nvPr/>
        </p:nvSpPr>
        <p:spPr>
          <a:xfrm>
            <a:off x="7901076" y="1357578"/>
            <a:ext cx="68058" cy="226430"/>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B47F4553-A2D0-F24D-8F15-23E2A9DB489B}"/>
              </a:ext>
            </a:extLst>
          </p:cNvPr>
          <p:cNvSpPr/>
          <p:nvPr/>
        </p:nvSpPr>
        <p:spPr>
          <a:xfrm>
            <a:off x="8295360" y="1362295"/>
            <a:ext cx="84002" cy="226430"/>
          </a:xfrm>
          <a:prstGeom prst="rect">
            <a:avLst/>
          </a:prstGeom>
          <a:solidFill>
            <a:srgbClr val="DDFFD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29EA1F5-4D47-594B-A72E-3DF23B1EBDEC}"/>
              </a:ext>
            </a:extLst>
          </p:cNvPr>
          <p:cNvSpPr/>
          <p:nvPr/>
        </p:nvSpPr>
        <p:spPr>
          <a:xfrm>
            <a:off x="8750741" y="1130908"/>
            <a:ext cx="89835" cy="205685"/>
          </a:xfrm>
          <a:prstGeom prst="rect">
            <a:avLst/>
          </a:prstGeom>
          <a:solidFill>
            <a:srgbClr val="DDFF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black"/>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87FB17B-655F-F545-82C8-2AB45207F983}"/>
              </a:ext>
            </a:extLst>
          </p:cNvPr>
          <p:cNvSpPr txBox="1"/>
          <p:nvPr/>
        </p:nvSpPr>
        <p:spPr>
          <a:xfrm>
            <a:off x="6854438" y="913225"/>
            <a:ext cx="354584"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3a</a:t>
            </a:r>
          </a:p>
        </p:txBody>
      </p:sp>
      <p:sp>
        <p:nvSpPr>
          <p:cNvPr id="71" name="TextBox 70">
            <a:extLst>
              <a:ext uri="{FF2B5EF4-FFF2-40B4-BE49-F238E27FC236}">
                <a16:creationId xmlns:a16="http://schemas.microsoft.com/office/drawing/2014/main" id="{5F6D126C-A61D-DB43-97A4-C1C4958980A2}"/>
              </a:ext>
            </a:extLst>
          </p:cNvPr>
          <p:cNvSpPr txBox="1"/>
          <p:nvPr/>
        </p:nvSpPr>
        <p:spPr>
          <a:xfrm>
            <a:off x="7618716" y="1546501"/>
            <a:ext cx="269626"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6</a:t>
            </a:r>
          </a:p>
        </p:txBody>
      </p:sp>
      <p:sp>
        <p:nvSpPr>
          <p:cNvPr id="72" name="TextBox 71">
            <a:extLst>
              <a:ext uri="{FF2B5EF4-FFF2-40B4-BE49-F238E27FC236}">
                <a16:creationId xmlns:a16="http://schemas.microsoft.com/office/drawing/2014/main" id="{E38ED970-2A1F-EC4B-9CC3-AF5CE9052D8D}"/>
              </a:ext>
            </a:extLst>
          </p:cNvPr>
          <p:cNvSpPr txBox="1"/>
          <p:nvPr/>
        </p:nvSpPr>
        <p:spPr>
          <a:xfrm>
            <a:off x="6845840" y="1556602"/>
            <a:ext cx="354584"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3b</a:t>
            </a:r>
          </a:p>
        </p:txBody>
      </p:sp>
      <p:sp>
        <p:nvSpPr>
          <p:cNvPr id="73" name="TextBox 72">
            <a:extLst>
              <a:ext uri="{FF2B5EF4-FFF2-40B4-BE49-F238E27FC236}">
                <a16:creationId xmlns:a16="http://schemas.microsoft.com/office/drawing/2014/main" id="{3658EF9E-61D2-9641-B40C-309F5E937579}"/>
              </a:ext>
            </a:extLst>
          </p:cNvPr>
          <p:cNvSpPr txBox="1"/>
          <p:nvPr/>
        </p:nvSpPr>
        <p:spPr>
          <a:xfrm>
            <a:off x="7670450" y="917049"/>
            <a:ext cx="354584"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7a</a:t>
            </a:r>
          </a:p>
        </p:txBody>
      </p:sp>
      <p:sp>
        <p:nvSpPr>
          <p:cNvPr id="74" name="TextBox 73">
            <a:extLst>
              <a:ext uri="{FF2B5EF4-FFF2-40B4-BE49-F238E27FC236}">
                <a16:creationId xmlns:a16="http://schemas.microsoft.com/office/drawing/2014/main" id="{1F26F3FE-D99C-FD4F-AE18-7CF4C7E09CE8}"/>
              </a:ext>
            </a:extLst>
          </p:cNvPr>
          <p:cNvSpPr txBox="1"/>
          <p:nvPr/>
        </p:nvSpPr>
        <p:spPr>
          <a:xfrm>
            <a:off x="7781477" y="1551568"/>
            <a:ext cx="354584" cy="276999"/>
          </a:xfrm>
          <a:prstGeom prst="rect">
            <a:avLst/>
          </a:prstGeom>
          <a:noFill/>
          <a:ln>
            <a:noFill/>
          </a:ln>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7b</a:t>
            </a:r>
          </a:p>
        </p:txBody>
      </p:sp>
      <p:sp>
        <p:nvSpPr>
          <p:cNvPr id="75" name="TextBox 74">
            <a:extLst>
              <a:ext uri="{FF2B5EF4-FFF2-40B4-BE49-F238E27FC236}">
                <a16:creationId xmlns:a16="http://schemas.microsoft.com/office/drawing/2014/main" id="{44C604F7-E9D6-4443-A38D-3768318E5A0B}"/>
              </a:ext>
            </a:extLst>
          </p:cNvPr>
          <p:cNvSpPr txBox="1"/>
          <p:nvPr/>
        </p:nvSpPr>
        <p:spPr>
          <a:xfrm>
            <a:off x="8630756" y="926647"/>
            <a:ext cx="354584"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10</a:t>
            </a:r>
          </a:p>
        </p:txBody>
      </p:sp>
      <p:sp>
        <p:nvSpPr>
          <p:cNvPr id="76" name="TextBox 75">
            <a:extLst>
              <a:ext uri="{FF2B5EF4-FFF2-40B4-BE49-F238E27FC236}">
                <a16:creationId xmlns:a16="http://schemas.microsoft.com/office/drawing/2014/main" id="{BBAC15DF-D060-164D-92D2-56CB0559C39E}"/>
              </a:ext>
            </a:extLst>
          </p:cNvPr>
          <p:cNvSpPr txBox="1"/>
          <p:nvPr/>
        </p:nvSpPr>
        <p:spPr>
          <a:xfrm>
            <a:off x="7952506" y="919843"/>
            <a:ext cx="269626"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8</a:t>
            </a:r>
          </a:p>
        </p:txBody>
      </p:sp>
      <p:sp>
        <p:nvSpPr>
          <p:cNvPr id="77" name="TextBox 76">
            <a:extLst>
              <a:ext uri="{FF2B5EF4-FFF2-40B4-BE49-F238E27FC236}">
                <a16:creationId xmlns:a16="http://schemas.microsoft.com/office/drawing/2014/main" id="{8DFC2798-7568-8746-99BE-0A9764EDBDDF}"/>
              </a:ext>
            </a:extLst>
          </p:cNvPr>
          <p:cNvSpPr txBox="1"/>
          <p:nvPr/>
        </p:nvSpPr>
        <p:spPr>
          <a:xfrm>
            <a:off x="8193868" y="1546501"/>
            <a:ext cx="346570"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9c</a:t>
            </a:r>
          </a:p>
        </p:txBody>
      </p:sp>
      <p:sp>
        <p:nvSpPr>
          <p:cNvPr id="78" name="TextBox 77">
            <a:extLst>
              <a:ext uri="{FF2B5EF4-FFF2-40B4-BE49-F238E27FC236}">
                <a16:creationId xmlns:a16="http://schemas.microsoft.com/office/drawing/2014/main" id="{18B7592D-834F-5C4F-A925-BB06582D947C}"/>
              </a:ext>
            </a:extLst>
          </p:cNvPr>
          <p:cNvSpPr txBox="1"/>
          <p:nvPr/>
        </p:nvSpPr>
        <p:spPr>
          <a:xfrm>
            <a:off x="8079737" y="916423"/>
            <a:ext cx="354584"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9b</a:t>
            </a:r>
          </a:p>
        </p:txBody>
      </p:sp>
      <p:sp>
        <p:nvSpPr>
          <p:cNvPr id="79" name="Rectangle 78">
            <a:extLst>
              <a:ext uri="{FF2B5EF4-FFF2-40B4-BE49-F238E27FC236}">
                <a16:creationId xmlns:a16="http://schemas.microsoft.com/office/drawing/2014/main" id="{48B47714-E6E3-EC47-ADF0-AD1CBD57F7FC}"/>
              </a:ext>
            </a:extLst>
          </p:cNvPr>
          <p:cNvSpPr/>
          <p:nvPr/>
        </p:nvSpPr>
        <p:spPr>
          <a:xfrm>
            <a:off x="3312031" y="1656149"/>
            <a:ext cx="514592"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Nsp7/8</a:t>
            </a:r>
          </a:p>
        </p:txBody>
      </p:sp>
      <p:sp>
        <p:nvSpPr>
          <p:cNvPr id="80" name="Rectangle 79">
            <a:extLst>
              <a:ext uri="{FF2B5EF4-FFF2-40B4-BE49-F238E27FC236}">
                <a16:creationId xmlns:a16="http://schemas.microsoft.com/office/drawing/2014/main" id="{C907DC46-064F-8447-9A2A-B656D9CA3B01}"/>
              </a:ext>
            </a:extLst>
          </p:cNvPr>
          <p:cNvSpPr/>
          <p:nvPr/>
        </p:nvSpPr>
        <p:spPr>
          <a:xfrm>
            <a:off x="5631967" y="1651126"/>
            <a:ext cx="525569"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Nsp15</a:t>
            </a:r>
          </a:p>
        </p:txBody>
      </p:sp>
      <p:sp>
        <p:nvSpPr>
          <p:cNvPr id="81" name="Rectangle 80">
            <a:extLst>
              <a:ext uri="{FF2B5EF4-FFF2-40B4-BE49-F238E27FC236}">
                <a16:creationId xmlns:a16="http://schemas.microsoft.com/office/drawing/2014/main" id="{850FC4E9-BDDF-1345-8458-9B32792C517C}"/>
              </a:ext>
            </a:extLst>
          </p:cNvPr>
          <p:cNvSpPr/>
          <p:nvPr/>
        </p:nvSpPr>
        <p:spPr>
          <a:xfrm>
            <a:off x="3864068" y="1653966"/>
            <a:ext cx="442386"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Nsp9</a:t>
            </a:r>
          </a:p>
        </p:txBody>
      </p:sp>
      <p:sp>
        <p:nvSpPr>
          <p:cNvPr id="82" name="TextBox 81">
            <a:extLst>
              <a:ext uri="{FF2B5EF4-FFF2-40B4-BE49-F238E27FC236}">
                <a16:creationId xmlns:a16="http://schemas.microsoft.com/office/drawing/2014/main" id="{63460968-BBB7-9E4B-B436-507D80BDD0DA}"/>
              </a:ext>
            </a:extLst>
          </p:cNvPr>
          <p:cNvSpPr txBox="1"/>
          <p:nvPr/>
        </p:nvSpPr>
        <p:spPr>
          <a:xfrm>
            <a:off x="2224073" y="598986"/>
            <a:ext cx="1736373" cy="276999"/>
          </a:xfrm>
          <a:prstGeom prst="rect">
            <a:avLst/>
          </a:prstGeom>
          <a:noFill/>
        </p:spPr>
        <p:txBody>
          <a:bodyPr wrap="none" rtlCol="0">
            <a:spAutoFit/>
          </a:bodyPr>
          <a:lstStyle/>
          <a:p>
            <a:pPr defTabSz="685800">
              <a:defRPr/>
            </a:pPr>
            <a:r>
              <a:rPr lang="en-US" sz="1200" dirty="0">
                <a:solidFill>
                  <a:prstClr val="black"/>
                </a:solidFill>
                <a:latin typeface="Arial" panose="020B0604020202020204" pitchFamily="34" charset="0"/>
                <a:cs typeface="Arial" panose="020B0604020202020204" pitchFamily="34" charset="0"/>
              </a:rPr>
              <a:t>Non-structural proteins</a:t>
            </a:r>
          </a:p>
        </p:txBody>
      </p:sp>
      <p:sp>
        <p:nvSpPr>
          <p:cNvPr id="83" name="Rectangle 82">
            <a:extLst>
              <a:ext uri="{FF2B5EF4-FFF2-40B4-BE49-F238E27FC236}">
                <a16:creationId xmlns:a16="http://schemas.microsoft.com/office/drawing/2014/main" id="{5279597A-8367-374B-B113-8493758CAFE4}"/>
              </a:ext>
            </a:extLst>
          </p:cNvPr>
          <p:cNvSpPr/>
          <p:nvPr/>
        </p:nvSpPr>
        <p:spPr>
          <a:xfrm>
            <a:off x="4745944" y="1647163"/>
            <a:ext cx="660265"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Nsp10/16</a:t>
            </a:r>
          </a:p>
        </p:txBody>
      </p:sp>
      <p:sp>
        <p:nvSpPr>
          <p:cNvPr id="85" name="Rectangle 84">
            <a:extLst>
              <a:ext uri="{FF2B5EF4-FFF2-40B4-BE49-F238E27FC236}">
                <a16:creationId xmlns:a16="http://schemas.microsoft.com/office/drawing/2014/main" id="{40556063-8318-F94B-9345-EC3D779BA623}"/>
              </a:ext>
            </a:extLst>
          </p:cNvPr>
          <p:cNvSpPr/>
          <p:nvPr/>
        </p:nvSpPr>
        <p:spPr>
          <a:xfrm>
            <a:off x="8160067" y="2070250"/>
            <a:ext cx="913284"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N-RBD, N-Cter</a:t>
            </a:r>
          </a:p>
        </p:txBody>
      </p:sp>
      <p:cxnSp>
        <p:nvCxnSpPr>
          <p:cNvPr id="115" name="Straight Arrow Connector 114">
            <a:extLst>
              <a:ext uri="{FF2B5EF4-FFF2-40B4-BE49-F238E27FC236}">
                <a16:creationId xmlns:a16="http://schemas.microsoft.com/office/drawing/2014/main" id="{642D7117-6128-984C-9A39-989181919237}"/>
              </a:ext>
            </a:extLst>
          </p:cNvPr>
          <p:cNvCxnSpPr>
            <a:cxnSpLocks/>
          </p:cNvCxnSpPr>
          <p:nvPr/>
        </p:nvCxnSpPr>
        <p:spPr>
          <a:xfrm flipH="1">
            <a:off x="8554921" y="2301941"/>
            <a:ext cx="279050" cy="9810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6E206DE-16FF-8144-AEA6-3121F1F7330E}"/>
              </a:ext>
            </a:extLst>
          </p:cNvPr>
          <p:cNvCxnSpPr>
            <a:cxnSpLocks/>
          </p:cNvCxnSpPr>
          <p:nvPr/>
        </p:nvCxnSpPr>
        <p:spPr>
          <a:xfrm flipH="1">
            <a:off x="7797319" y="2296765"/>
            <a:ext cx="582044" cy="5302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F60EF09-DCE5-9647-A2FD-A49125796969}"/>
              </a:ext>
            </a:extLst>
          </p:cNvPr>
          <p:cNvSpPr txBox="1"/>
          <p:nvPr/>
        </p:nvSpPr>
        <p:spPr>
          <a:xfrm>
            <a:off x="1129362" y="4503789"/>
            <a:ext cx="1595309" cy="369332"/>
          </a:xfrm>
          <a:prstGeom prst="rect">
            <a:avLst/>
          </a:prstGeom>
          <a:noFill/>
        </p:spPr>
        <p:txBody>
          <a:bodyPr wrap="none" rtlCol="0">
            <a:spAutoFit/>
          </a:bodyPr>
          <a:lstStyle/>
          <a:p>
            <a:pPr defTabSz="685800">
              <a:defRPr/>
            </a:pPr>
            <a:r>
              <a:rPr lang="en-US" b="1" dirty="0">
                <a:solidFill>
                  <a:prstClr val="black"/>
                </a:solidFill>
                <a:latin typeface="Times" pitchFamily="2" charset="0"/>
              </a:rPr>
              <a:t>PDB Deposits </a:t>
            </a:r>
          </a:p>
        </p:txBody>
      </p:sp>
      <p:pic>
        <p:nvPicPr>
          <p:cNvPr id="137" name="Picture 136">
            <a:extLst>
              <a:ext uri="{FF2B5EF4-FFF2-40B4-BE49-F238E27FC236}">
                <a16:creationId xmlns:a16="http://schemas.microsoft.com/office/drawing/2014/main" id="{DA06C809-00DE-A34D-8179-9B7C7FEB4E53}"/>
              </a:ext>
            </a:extLst>
          </p:cNvPr>
          <p:cNvPicPr>
            <a:picLocks noChangeAspect="1"/>
          </p:cNvPicPr>
          <p:nvPr/>
        </p:nvPicPr>
        <p:blipFill>
          <a:blip r:embed="rId7"/>
          <a:stretch>
            <a:fillRect/>
          </a:stretch>
        </p:blipFill>
        <p:spPr>
          <a:xfrm>
            <a:off x="3307687" y="2908635"/>
            <a:ext cx="1527500" cy="1272334"/>
          </a:xfrm>
          <a:prstGeom prst="rect">
            <a:avLst/>
          </a:prstGeom>
        </p:spPr>
      </p:pic>
      <p:pic>
        <p:nvPicPr>
          <p:cNvPr id="133" name="Picture 132">
            <a:extLst>
              <a:ext uri="{FF2B5EF4-FFF2-40B4-BE49-F238E27FC236}">
                <a16:creationId xmlns:a16="http://schemas.microsoft.com/office/drawing/2014/main" id="{502D9417-CE50-7243-90A2-2ED46B2DAC4F}"/>
              </a:ext>
            </a:extLst>
          </p:cNvPr>
          <p:cNvPicPr>
            <a:picLocks noChangeAspect="1"/>
          </p:cNvPicPr>
          <p:nvPr/>
        </p:nvPicPr>
        <p:blipFill>
          <a:blip r:embed="rId8"/>
          <a:stretch>
            <a:fillRect/>
          </a:stretch>
        </p:blipFill>
        <p:spPr>
          <a:xfrm>
            <a:off x="3462630" y="1997349"/>
            <a:ext cx="1363122" cy="904532"/>
          </a:xfrm>
          <a:prstGeom prst="rect">
            <a:avLst/>
          </a:prstGeom>
        </p:spPr>
      </p:pic>
      <p:pic>
        <p:nvPicPr>
          <p:cNvPr id="139" name="Picture 138">
            <a:extLst>
              <a:ext uri="{FF2B5EF4-FFF2-40B4-BE49-F238E27FC236}">
                <a16:creationId xmlns:a16="http://schemas.microsoft.com/office/drawing/2014/main" id="{998A6DE5-EA17-CB4B-BD6C-0D3C2C44E040}"/>
              </a:ext>
            </a:extLst>
          </p:cNvPr>
          <p:cNvPicPr>
            <a:picLocks noChangeAspect="1"/>
          </p:cNvPicPr>
          <p:nvPr/>
        </p:nvPicPr>
        <p:blipFill>
          <a:blip r:embed="rId9"/>
          <a:stretch>
            <a:fillRect/>
          </a:stretch>
        </p:blipFill>
        <p:spPr>
          <a:xfrm>
            <a:off x="4719122" y="2564855"/>
            <a:ext cx="1710120" cy="2070561"/>
          </a:xfrm>
          <a:prstGeom prst="rect">
            <a:avLst/>
          </a:prstGeom>
        </p:spPr>
      </p:pic>
      <p:pic>
        <p:nvPicPr>
          <p:cNvPr id="141" name="Picture 140">
            <a:extLst>
              <a:ext uri="{FF2B5EF4-FFF2-40B4-BE49-F238E27FC236}">
                <a16:creationId xmlns:a16="http://schemas.microsoft.com/office/drawing/2014/main" id="{A895EAB1-841C-EB49-AEE6-4FCF05F42445}"/>
              </a:ext>
            </a:extLst>
          </p:cNvPr>
          <p:cNvPicPr>
            <a:picLocks noChangeAspect="1"/>
          </p:cNvPicPr>
          <p:nvPr/>
        </p:nvPicPr>
        <p:blipFill>
          <a:blip r:embed="rId10"/>
          <a:stretch>
            <a:fillRect/>
          </a:stretch>
        </p:blipFill>
        <p:spPr>
          <a:xfrm>
            <a:off x="6496900" y="2809544"/>
            <a:ext cx="1470659" cy="1840002"/>
          </a:xfrm>
          <a:prstGeom prst="rect">
            <a:avLst/>
          </a:prstGeom>
        </p:spPr>
      </p:pic>
      <p:pic>
        <p:nvPicPr>
          <p:cNvPr id="125" name="Picture 124">
            <a:extLst>
              <a:ext uri="{FF2B5EF4-FFF2-40B4-BE49-F238E27FC236}">
                <a16:creationId xmlns:a16="http://schemas.microsoft.com/office/drawing/2014/main" id="{5DEC6C70-E36B-C242-9359-FBCC910176F6}"/>
              </a:ext>
            </a:extLst>
          </p:cNvPr>
          <p:cNvPicPr>
            <a:picLocks noChangeAspect="1"/>
          </p:cNvPicPr>
          <p:nvPr/>
        </p:nvPicPr>
        <p:blipFill>
          <a:blip r:embed="rId11"/>
          <a:stretch>
            <a:fillRect/>
          </a:stretch>
        </p:blipFill>
        <p:spPr>
          <a:xfrm>
            <a:off x="599815" y="3156437"/>
            <a:ext cx="960167" cy="827221"/>
          </a:xfrm>
          <a:prstGeom prst="rect">
            <a:avLst/>
          </a:prstGeom>
        </p:spPr>
      </p:pic>
      <p:cxnSp>
        <p:nvCxnSpPr>
          <p:cNvPr id="88" name="Straight Arrow Connector 87">
            <a:extLst>
              <a:ext uri="{FF2B5EF4-FFF2-40B4-BE49-F238E27FC236}">
                <a16:creationId xmlns:a16="http://schemas.microsoft.com/office/drawing/2014/main" id="{3A64EF53-2446-EF4C-9935-9D48A55B6504}"/>
              </a:ext>
            </a:extLst>
          </p:cNvPr>
          <p:cNvCxnSpPr>
            <a:cxnSpLocks/>
          </p:cNvCxnSpPr>
          <p:nvPr/>
        </p:nvCxnSpPr>
        <p:spPr>
          <a:xfrm flipH="1">
            <a:off x="7313522" y="2322573"/>
            <a:ext cx="493349" cy="1513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41B1BC-2692-4540-9A72-12815405E84F}"/>
              </a:ext>
            </a:extLst>
          </p:cNvPr>
          <p:cNvSpPr txBox="1"/>
          <p:nvPr/>
        </p:nvSpPr>
        <p:spPr>
          <a:xfrm>
            <a:off x="65635" y="2885732"/>
            <a:ext cx="1523174" cy="253916"/>
          </a:xfrm>
          <a:prstGeom prst="rect">
            <a:avLst/>
          </a:prstGeom>
          <a:noFill/>
        </p:spPr>
        <p:txBody>
          <a:bodyPr wrap="non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6W9C, 6WRH, 6WZU </a:t>
            </a:r>
          </a:p>
        </p:txBody>
      </p:sp>
      <p:sp>
        <p:nvSpPr>
          <p:cNvPr id="9" name="TextBox 8">
            <a:extLst>
              <a:ext uri="{FF2B5EF4-FFF2-40B4-BE49-F238E27FC236}">
                <a16:creationId xmlns:a16="http://schemas.microsoft.com/office/drawing/2014/main" id="{0C8EB05C-348E-D144-AEF0-2BFFB85C2564}"/>
              </a:ext>
            </a:extLst>
          </p:cNvPr>
          <p:cNvSpPr txBox="1"/>
          <p:nvPr/>
        </p:nvSpPr>
        <p:spPr>
          <a:xfrm>
            <a:off x="514006" y="3942966"/>
            <a:ext cx="960167" cy="738664"/>
          </a:xfrm>
          <a:prstGeom prst="rect">
            <a:avLst/>
          </a:prstGeom>
          <a:noFill/>
        </p:spPr>
        <p:txBody>
          <a:bodyPr wrap="squar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6VXS, 6W02 6W6Y, 6WEN 6WCF </a:t>
            </a:r>
          </a:p>
        </p:txBody>
      </p:sp>
      <p:sp>
        <p:nvSpPr>
          <p:cNvPr id="97" name="TextBox 96">
            <a:extLst>
              <a:ext uri="{FF2B5EF4-FFF2-40B4-BE49-F238E27FC236}">
                <a16:creationId xmlns:a16="http://schemas.microsoft.com/office/drawing/2014/main" id="{8D9386B8-CB7B-8B45-9D0B-C8724307A2D3}"/>
              </a:ext>
            </a:extLst>
          </p:cNvPr>
          <p:cNvSpPr txBox="1"/>
          <p:nvPr/>
        </p:nvSpPr>
        <p:spPr>
          <a:xfrm>
            <a:off x="2070458" y="3534216"/>
            <a:ext cx="609462" cy="577081"/>
          </a:xfrm>
          <a:prstGeom prst="rect">
            <a:avLst/>
          </a:prstGeom>
          <a:noFill/>
        </p:spPr>
        <p:txBody>
          <a:bodyPr wrap="none" rtlCol="0">
            <a:spAutoFit/>
          </a:bodyPr>
          <a:lstStyle/>
          <a:p>
            <a:pPr defTabSz="685800">
              <a:defRPr/>
            </a:pPr>
            <a:r>
              <a:rPr lang="en-US" sz="1050" dirty="0">
                <a:solidFill>
                  <a:prstClr val="black"/>
                </a:solidFill>
                <a:latin typeface="Arial" panose="020B0604020202020204" pitchFamily="34" charset="0"/>
                <a:cs typeface="Arial" panose="020B0604020202020204" pitchFamily="34" charset="0"/>
              </a:rPr>
              <a:t>6W63</a:t>
            </a:r>
          </a:p>
          <a:p>
            <a:pPr defTabSz="685800">
              <a:defRPr/>
            </a:pPr>
            <a:r>
              <a:rPr lang="en-US" sz="1050" dirty="0">
                <a:solidFill>
                  <a:prstClr val="black"/>
                </a:solidFill>
                <a:latin typeface="Arial" panose="020B0604020202020204" pitchFamily="34" charset="0"/>
                <a:cs typeface="Arial" panose="020B0604020202020204" pitchFamily="34" charset="0"/>
              </a:rPr>
              <a:t>6WPN</a:t>
            </a:r>
          </a:p>
          <a:p>
            <a:pPr defTabSz="685800">
              <a:defRPr/>
            </a:pPr>
            <a:r>
              <a:rPr lang="en-US" sz="1050" dirty="0">
                <a:solidFill>
                  <a:srgbClr val="0432FF"/>
                </a:solidFill>
                <a:latin typeface="Arial" panose="020B0604020202020204" pitchFamily="34" charset="0"/>
                <a:cs typeface="Arial" panose="020B0604020202020204" pitchFamily="34" charset="0"/>
              </a:rPr>
              <a:t>6WQF</a:t>
            </a:r>
            <a:r>
              <a:rPr lang="en-US" sz="1050" dirty="0">
                <a:solidFill>
                  <a:prstClr val="black"/>
                </a:solidFill>
                <a:latin typeface="Arial" panose="020B0604020202020204" pitchFamily="34" charset="0"/>
                <a:cs typeface="Arial" panose="020B0604020202020204" pitchFamily="34" charset="0"/>
              </a:rPr>
              <a:t> </a:t>
            </a:r>
          </a:p>
        </p:txBody>
      </p:sp>
      <p:sp>
        <p:nvSpPr>
          <p:cNvPr id="98" name="TextBox 97">
            <a:extLst>
              <a:ext uri="{FF2B5EF4-FFF2-40B4-BE49-F238E27FC236}">
                <a16:creationId xmlns:a16="http://schemas.microsoft.com/office/drawing/2014/main" id="{425D5AB4-5075-4048-B8BE-3747BDAA0AE0}"/>
              </a:ext>
            </a:extLst>
          </p:cNvPr>
          <p:cNvSpPr txBox="1"/>
          <p:nvPr/>
        </p:nvSpPr>
        <p:spPr>
          <a:xfrm>
            <a:off x="2746061" y="4479602"/>
            <a:ext cx="561626" cy="738664"/>
          </a:xfrm>
          <a:prstGeom prst="rect">
            <a:avLst/>
          </a:prstGeom>
          <a:noFill/>
        </p:spPr>
        <p:txBody>
          <a:bodyPr wrap="squar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6WIQ</a:t>
            </a:r>
          </a:p>
          <a:p>
            <a:pPr defTabSz="685800">
              <a:defRPr/>
            </a:pPr>
            <a:r>
              <a:rPr lang="en-US" sz="1050" dirty="0">
                <a:solidFill>
                  <a:srgbClr val="0432FF"/>
                </a:solidFill>
                <a:latin typeface="Arial" panose="020B0604020202020204" pitchFamily="34" charset="0"/>
                <a:cs typeface="Arial" panose="020B0604020202020204" pitchFamily="34" charset="0"/>
              </a:rPr>
              <a:t>6WQD6WTC  </a:t>
            </a:r>
          </a:p>
        </p:txBody>
      </p:sp>
      <p:sp>
        <p:nvSpPr>
          <p:cNvPr id="99" name="TextBox 98">
            <a:extLst>
              <a:ext uri="{FF2B5EF4-FFF2-40B4-BE49-F238E27FC236}">
                <a16:creationId xmlns:a16="http://schemas.microsoft.com/office/drawing/2014/main" id="{4E7FCCDA-BA0C-204C-8CD0-2B5BA4B3B6E8}"/>
              </a:ext>
            </a:extLst>
          </p:cNvPr>
          <p:cNvSpPr txBox="1"/>
          <p:nvPr/>
        </p:nvSpPr>
        <p:spPr>
          <a:xfrm>
            <a:off x="3854327" y="2783573"/>
            <a:ext cx="625492" cy="253916"/>
          </a:xfrm>
          <a:prstGeom prst="rect">
            <a:avLst/>
          </a:prstGeom>
          <a:noFill/>
        </p:spPr>
        <p:txBody>
          <a:bodyPr wrap="non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6W4B  </a:t>
            </a:r>
          </a:p>
        </p:txBody>
      </p:sp>
      <p:sp>
        <p:nvSpPr>
          <p:cNvPr id="100" name="TextBox 99">
            <a:extLst>
              <a:ext uri="{FF2B5EF4-FFF2-40B4-BE49-F238E27FC236}">
                <a16:creationId xmlns:a16="http://schemas.microsoft.com/office/drawing/2014/main" id="{F24AC28A-5547-C640-80AD-9EBCEB157B1A}"/>
              </a:ext>
            </a:extLst>
          </p:cNvPr>
          <p:cNvSpPr txBox="1"/>
          <p:nvPr/>
        </p:nvSpPr>
        <p:spPr>
          <a:xfrm>
            <a:off x="3617129" y="4034825"/>
            <a:ext cx="1007007" cy="738664"/>
          </a:xfrm>
          <a:prstGeom prst="rect">
            <a:avLst/>
          </a:prstGeom>
          <a:noFill/>
        </p:spPr>
        <p:txBody>
          <a:bodyPr wrap="none" rtlCol="0">
            <a:spAutoFit/>
          </a:bodyPr>
          <a:lstStyle/>
          <a:p>
            <a:pPr defTabSz="685800">
              <a:defRPr/>
            </a:pPr>
            <a:r>
              <a:rPr lang="pl-PL" sz="1050" dirty="0">
                <a:solidFill>
                  <a:prstClr val="black"/>
                </a:solidFill>
                <a:latin typeface="Arial" panose="020B0604020202020204" pitchFamily="34" charset="0"/>
                <a:cs typeface="Arial" panose="020B0604020202020204" pitchFamily="34" charset="0"/>
              </a:rPr>
              <a:t>6W4H, </a:t>
            </a:r>
            <a:r>
              <a:rPr lang="pl-PL" sz="1050" dirty="0">
                <a:solidFill>
                  <a:srgbClr val="0432FF"/>
                </a:solidFill>
                <a:latin typeface="Arial" panose="020B0604020202020204" pitchFamily="34" charset="0"/>
                <a:cs typeface="Arial" panose="020B0604020202020204" pitchFamily="34" charset="0"/>
              </a:rPr>
              <a:t>6W61</a:t>
            </a:r>
          </a:p>
          <a:p>
            <a:pPr defTabSz="685800">
              <a:defRPr/>
            </a:pPr>
            <a:r>
              <a:rPr lang="pl-PL" sz="1050" dirty="0">
                <a:solidFill>
                  <a:prstClr val="black"/>
                </a:solidFill>
                <a:latin typeface="Arial" panose="020B0604020202020204" pitchFamily="34" charset="0"/>
                <a:cs typeface="Arial" panose="020B0604020202020204" pitchFamily="34" charset="0"/>
              </a:rPr>
              <a:t>6W75, 6WKQ</a:t>
            </a:r>
          </a:p>
          <a:p>
            <a:pPr defTabSz="685800">
              <a:defRPr/>
            </a:pPr>
            <a:r>
              <a:rPr lang="pl-PL" sz="1050" dirty="0">
                <a:solidFill>
                  <a:prstClr val="black"/>
                </a:solidFill>
                <a:latin typeface="Arial" panose="020B0604020202020204" pitchFamily="34" charset="0"/>
                <a:cs typeface="Arial" panose="020B0604020202020204" pitchFamily="34" charset="0"/>
              </a:rPr>
              <a:t>6WJT, 6WVN</a:t>
            </a:r>
          </a:p>
          <a:p>
            <a:pPr defTabSz="685800">
              <a:defRPr/>
            </a:pPr>
            <a:r>
              <a:rPr lang="pl-PL" sz="1050" dirty="0">
                <a:solidFill>
                  <a:prstClr val="black"/>
                </a:solidFill>
                <a:latin typeface="Arial" panose="020B0604020202020204" pitchFamily="34" charset="0"/>
                <a:cs typeface="Arial" panose="020B0604020202020204" pitchFamily="34" charset="0"/>
              </a:rPr>
              <a:t>6WQ3</a:t>
            </a:r>
            <a:r>
              <a:rPr lang="en-US" sz="1050" dirty="0">
                <a:solidFill>
                  <a:prstClr val="black"/>
                </a:solidFill>
                <a:latin typeface="Arial" panose="020B0604020202020204" pitchFamily="34" charset="0"/>
                <a:cs typeface="Arial" panose="020B0604020202020204" pitchFamily="34" charset="0"/>
              </a:rPr>
              <a:t>  </a:t>
            </a:r>
          </a:p>
        </p:txBody>
      </p:sp>
      <p:sp>
        <p:nvSpPr>
          <p:cNvPr id="101" name="TextBox 100">
            <a:extLst>
              <a:ext uri="{FF2B5EF4-FFF2-40B4-BE49-F238E27FC236}">
                <a16:creationId xmlns:a16="http://schemas.microsoft.com/office/drawing/2014/main" id="{B88D95D7-1EFC-D949-92CA-41C248BD136D}"/>
              </a:ext>
            </a:extLst>
          </p:cNvPr>
          <p:cNvSpPr txBox="1"/>
          <p:nvPr/>
        </p:nvSpPr>
        <p:spPr>
          <a:xfrm>
            <a:off x="5108208" y="4568592"/>
            <a:ext cx="1059906" cy="577081"/>
          </a:xfrm>
          <a:prstGeom prst="rect">
            <a:avLst/>
          </a:prstGeom>
          <a:noFill/>
        </p:spPr>
        <p:txBody>
          <a:bodyPr wrap="non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6W01, 6VWW</a:t>
            </a:r>
          </a:p>
          <a:p>
            <a:pPr defTabSz="685800">
              <a:defRPr/>
            </a:pPr>
            <a:r>
              <a:rPr lang="en-US" sz="1050" dirty="0">
                <a:solidFill>
                  <a:srgbClr val="0432FF"/>
                </a:solidFill>
                <a:latin typeface="Arial" panose="020B0604020202020204" pitchFamily="34" charset="0"/>
                <a:cs typeface="Arial" panose="020B0604020202020204" pitchFamily="34" charset="0"/>
              </a:rPr>
              <a:t>6WLC, 6WXC,</a:t>
            </a:r>
          </a:p>
          <a:p>
            <a:pPr defTabSz="685800">
              <a:defRPr/>
            </a:pPr>
            <a:r>
              <a:rPr lang="en-US" sz="1050" dirty="0">
                <a:solidFill>
                  <a:srgbClr val="0432FF"/>
                </a:solidFill>
                <a:latin typeface="Arial" panose="020B0604020202020204" pitchFamily="34" charset="0"/>
                <a:cs typeface="Arial" panose="020B0604020202020204" pitchFamily="34" charset="0"/>
              </a:rPr>
              <a:t>6X1B</a:t>
            </a:r>
          </a:p>
        </p:txBody>
      </p:sp>
      <p:sp>
        <p:nvSpPr>
          <p:cNvPr id="102" name="TextBox 101">
            <a:extLst>
              <a:ext uri="{FF2B5EF4-FFF2-40B4-BE49-F238E27FC236}">
                <a16:creationId xmlns:a16="http://schemas.microsoft.com/office/drawing/2014/main" id="{693100D1-BA64-C148-BC49-D8DA28536F33}"/>
              </a:ext>
            </a:extLst>
          </p:cNvPr>
          <p:cNvSpPr txBox="1"/>
          <p:nvPr/>
        </p:nvSpPr>
        <p:spPr>
          <a:xfrm>
            <a:off x="6722600" y="2647273"/>
            <a:ext cx="574196" cy="253916"/>
          </a:xfrm>
          <a:prstGeom prst="rect">
            <a:avLst/>
          </a:prstGeom>
          <a:noFill/>
        </p:spPr>
        <p:txBody>
          <a:bodyPr wrap="none" rtlCol="0">
            <a:spAutoFit/>
          </a:bodyPr>
          <a:lstStyle/>
          <a:p>
            <a:pPr defTabSz="685800">
              <a:defRPr/>
            </a:pPr>
            <a:r>
              <a:rPr lang="en-US" sz="1050" dirty="0">
                <a:solidFill>
                  <a:prstClr val="black"/>
                </a:solidFill>
                <a:latin typeface="Arial" panose="020B0604020202020204" pitchFamily="34" charset="0"/>
                <a:cs typeface="Arial" panose="020B0604020202020204" pitchFamily="34" charset="0"/>
              </a:rPr>
              <a:t>6W37 </a:t>
            </a:r>
          </a:p>
        </p:txBody>
      </p:sp>
      <p:sp>
        <p:nvSpPr>
          <p:cNvPr id="105" name="TextBox 104">
            <a:extLst>
              <a:ext uri="{FF2B5EF4-FFF2-40B4-BE49-F238E27FC236}">
                <a16:creationId xmlns:a16="http://schemas.microsoft.com/office/drawing/2014/main" id="{F0FC0FF0-D227-C94B-BF78-FE1E0919D65A}"/>
              </a:ext>
            </a:extLst>
          </p:cNvPr>
          <p:cNvSpPr txBox="1"/>
          <p:nvPr/>
        </p:nvSpPr>
        <p:spPr>
          <a:xfrm>
            <a:off x="6949444" y="4430092"/>
            <a:ext cx="603050" cy="415498"/>
          </a:xfrm>
          <a:prstGeom prst="rect">
            <a:avLst/>
          </a:prstGeom>
          <a:noFill/>
        </p:spPr>
        <p:txBody>
          <a:bodyPr wrap="none" rtlCol="0">
            <a:spAutoFit/>
          </a:bodyPr>
          <a:lstStyle/>
          <a:p>
            <a:pPr defTabSz="685800">
              <a:defRPr/>
            </a:pPr>
            <a:r>
              <a:rPr lang="en-US" sz="1050" dirty="0">
                <a:solidFill>
                  <a:srgbClr val="0432FF"/>
                </a:solidFill>
                <a:latin typeface="Arial" panose="020B0604020202020204" pitchFamily="34" charset="0"/>
                <a:cs typeface="Arial" panose="020B0604020202020204" pitchFamily="34" charset="0"/>
              </a:rPr>
              <a:t>6VYO</a:t>
            </a:r>
          </a:p>
          <a:p>
            <a:pPr defTabSz="685800">
              <a:defRPr/>
            </a:pPr>
            <a:r>
              <a:rPr lang="en-US" sz="1050" dirty="0">
                <a:solidFill>
                  <a:srgbClr val="0432FF"/>
                </a:solidFill>
                <a:latin typeface="Arial" panose="020B0604020202020204" pitchFamily="34" charset="0"/>
                <a:cs typeface="Arial" panose="020B0604020202020204" pitchFamily="34" charset="0"/>
              </a:rPr>
              <a:t>6WKP </a:t>
            </a:r>
          </a:p>
        </p:txBody>
      </p:sp>
      <p:cxnSp>
        <p:nvCxnSpPr>
          <p:cNvPr id="87" name="Straight Arrow Connector 86">
            <a:extLst>
              <a:ext uri="{FF2B5EF4-FFF2-40B4-BE49-F238E27FC236}">
                <a16:creationId xmlns:a16="http://schemas.microsoft.com/office/drawing/2014/main" id="{6CEE72C7-5DA6-074B-A516-032250FD5A36}"/>
              </a:ext>
            </a:extLst>
          </p:cNvPr>
          <p:cNvCxnSpPr>
            <a:cxnSpLocks/>
          </p:cNvCxnSpPr>
          <p:nvPr/>
        </p:nvCxnSpPr>
        <p:spPr>
          <a:xfrm flipH="1">
            <a:off x="1122766" y="1891553"/>
            <a:ext cx="663200" cy="25023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A731AE-D5B3-D348-B272-B5E088138EF3}"/>
              </a:ext>
            </a:extLst>
          </p:cNvPr>
          <p:cNvCxnSpPr>
            <a:cxnSpLocks/>
          </p:cNvCxnSpPr>
          <p:nvPr/>
        </p:nvCxnSpPr>
        <p:spPr>
          <a:xfrm flipH="1">
            <a:off x="1346681" y="1882180"/>
            <a:ext cx="947180" cy="13219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7951813-0FB8-4E4B-897A-B22B2C5970E8}"/>
              </a:ext>
            </a:extLst>
          </p:cNvPr>
          <p:cNvCxnSpPr>
            <a:cxnSpLocks/>
          </p:cNvCxnSpPr>
          <p:nvPr/>
        </p:nvCxnSpPr>
        <p:spPr>
          <a:xfrm flipH="1">
            <a:off x="2735253" y="1890089"/>
            <a:ext cx="225765" cy="5361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602C360-7460-424E-BE27-38C95A44DF1F}"/>
              </a:ext>
            </a:extLst>
          </p:cNvPr>
          <p:cNvCxnSpPr>
            <a:cxnSpLocks/>
          </p:cNvCxnSpPr>
          <p:nvPr/>
        </p:nvCxnSpPr>
        <p:spPr>
          <a:xfrm>
            <a:off x="4097549" y="1879044"/>
            <a:ext cx="9523" cy="177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9CD42DB-B744-8545-BB37-D5171E680E9C}"/>
              </a:ext>
            </a:extLst>
          </p:cNvPr>
          <p:cNvCxnSpPr>
            <a:cxnSpLocks/>
          </p:cNvCxnSpPr>
          <p:nvPr/>
        </p:nvCxnSpPr>
        <p:spPr>
          <a:xfrm flipH="1">
            <a:off x="4736213" y="1876101"/>
            <a:ext cx="359034" cy="103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16796AB-0691-9045-8DC6-EBF15F794A96}"/>
              </a:ext>
            </a:extLst>
          </p:cNvPr>
          <p:cNvCxnSpPr>
            <a:cxnSpLocks/>
          </p:cNvCxnSpPr>
          <p:nvPr/>
        </p:nvCxnSpPr>
        <p:spPr>
          <a:xfrm flipH="1">
            <a:off x="5582451" y="1875827"/>
            <a:ext cx="298900" cy="9512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18BA651-538E-344B-8B2B-DDF9B706DAF6}"/>
              </a:ext>
            </a:extLst>
          </p:cNvPr>
          <p:cNvCxnSpPr>
            <a:cxnSpLocks/>
          </p:cNvCxnSpPr>
          <p:nvPr/>
        </p:nvCxnSpPr>
        <p:spPr>
          <a:xfrm flipH="1">
            <a:off x="3149089" y="1909595"/>
            <a:ext cx="373381" cy="20516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3D8E4093-A39F-6140-A394-797B325DFE23}"/>
              </a:ext>
            </a:extLst>
          </p:cNvPr>
          <p:cNvSpPr/>
          <p:nvPr/>
        </p:nvSpPr>
        <p:spPr>
          <a:xfrm>
            <a:off x="7623676" y="2072025"/>
            <a:ext cx="525569" cy="1867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Orf7a</a:t>
            </a:r>
          </a:p>
        </p:txBody>
      </p:sp>
      <p:pic>
        <p:nvPicPr>
          <p:cNvPr id="122" name="Picture 121">
            <a:extLst>
              <a:ext uri="{FF2B5EF4-FFF2-40B4-BE49-F238E27FC236}">
                <a16:creationId xmlns:a16="http://schemas.microsoft.com/office/drawing/2014/main" id="{47724581-3DBE-D548-95C3-8B8429045C14}"/>
              </a:ext>
            </a:extLst>
          </p:cNvPr>
          <p:cNvPicPr>
            <a:picLocks noChangeAspect="1"/>
          </p:cNvPicPr>
          <p:nvPr/>
        </p:nvPicPr>
        <p:blipFill>
          <a:blip r:embed="rId12"/>
          <a:stretch>
            <a:fillRect/>
          </a:stretch>
        </p:blipFill>
        <p:spPr>
          <a:xfrm>
            <a:off x="7935105" y="3297796"/>
            <a:ext cx="1169482" cy="969547"/>
          </a:xfrm>
          <a:prstGeom prst="rect">
            <a:avLst/>
          </a:prstGeom>
        </p:spPr>
      </p:pic>
      <p:sp>
        <p:nvSpPr>
          <p:cNvPr id="134" name="TextBox 133">
            <a:extLst>
              <a:ext uri="{FF2B5EF4-FFF2-40B4-BE49-F238E27FC236}">
                <a16:creationId xmlns:a16="http://schemas.microsoft.com/office/drawing/2014/main" id="{2953EE7D-8372-8140-A60C-20FB04BEDCF0}"/>
              </a:ext>
            </a:extLst>
          </p:cNvPr>
          <p:cNvSpPr txBox="1"/>
          <p:nvPr/>
        </p:nvSpPr>
        <p:spPr>
          <a:xfrm>
            <a:off x="8261807" y="4277200"/>
            <a:ext cx="527709" cy="253916"/>
          </a:xfrm>
          <a:prstGeom prst="rect">
            <a:avLst/>
          </a:prstGeom>
          <a:noFill/>
        </p:spPr>
        <p:txBody>
          <a:bodyPr wrap="none" rtlCol="0">
            <a:spAutoFit/>
          </a:bodyPr>
          <a:lstStyle/>
          <a:p>
            <a:pPr defTabSz="685800">
              <a:defRPr/>
            </a:pPr>
            <a:r>
              <a:rPr lang="en-US" sz="1050" dirty="0">
                <a:solidFill>
                  <a:prstClr val="black"/>
                </a:solidFill>
                <a:latin typeface="Arial" panose="020B0604020202020204" pitchFamily="34" charset="0"/>
                <a:cs typeface="Arial" panose="020B0604020202020204" pitchFamily="34" charset="0"/>
              </a:rPr>
              <a:t>6WJI</a:t>
            </a:r>
            <a:r>
              <a:rPr lang="en-US" sz="1050" dirty="0">
                <a:solidFill>
                  <a:prstClr val="black"/>
                </a:solidFill>
                <a:highlight>
                  <a:srgbClr val="FFFF00"/>
                </a:highlight>
                <a:latin typeface="Arial" panose="020B0604020202020204" pitchFamily="34" charset="0"/>
                <a:cs typeface="Arial" panose="020B0604020202020204" pitchFamily="34" charset="0"/>
              </a:rPr>
              <a:t> </a:t>
            </a:r>
          </a:p>
        </p:txBody>
      </p:sp>
      <p:pic>
        <p:nvPicPr>
          <p:cNvPr id="94" name="Picture 93" descr="A picture containing indoor, sitting, old, photo&#10;&#10;Description automatically generated">
            <a:extLst>
              <a:ext uri="{FF2B5EF4-FFF2-40B4-BE49-F238E27FC236}">
                <a16:creationId xmlns:a16="http://schemas.microsoft.com/office/drawing/2014/main" id="{6691F2DD-8AFE-9849-8709-25A4BFBEF2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8956" y="-3535"/>
            <a:ext cx="732146" cy="571840"/>
          </a:xfrm>
          <a:prstGeom prst="rect">
            <a:avLst/>
          </a:prstGeom>
        </p:spPr>
      </p:pic>
    </p:spTree>
    <p:extLst>
      <p:ext uri="{BB962C8B-B14F-4D97-AF65-F5344CB8AC3E}">
        <p14:creationId xmlns:p14="http://schemas.microsoft.com/office/powerpoint/2010/main" val="4158230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30BF3F-9264-C041-A097-8BCA61946DF5}"/>
              </a:ext>
            </a:extLst>
          </p:cNvPr>
          <p:cNvGraphicFramePr>
            <a:graphicFrameLocks noGrp="1"/>
          </p:cNvGraphicFramePr>
          <p:nvPr>
            <p:extLst>
              <p:ext uri="{D42A27DB-BD31-4B8C-83A1-F6EECF244321}">
                <p14:modId xmlns:p14="http://schemas.microsoft.com/office/powerpoint/2010/main" val="2206336772"/>
              </p:ext>
            </p:extLst>
          </p:nvPr>
        </p:nvGraphicFramePr>
        <p:xfrm>
          <a:off x="0" y="7454"/>
          <a:ext cx="9144001" cy="5047488"/>
        </p:xfrm>
        <a:graphic>
          <a:graphicData uri="http://schemas.openxmlformats.org/drawingml/2006/table">
            <a:tbl>
              <a:tblPr firstRow="1" firstCol="1" bandRow="1">
                <a:tableStyleId>{93296810-A885-4BE3-A3E7-6D5BEEA58F35}</a:tableStyleId>
              </a:tblPr>
              <a:tblGrid>
                <a:gridCol w="2209244">
                  <a:extLst>
                    <a:ext uri="{9D8B030D-6E8A-4147-A177-3AD203B41FA5}">
                      <a16:colId xmlns:a16="http://schemas.microsoft.com/office/drawing/2014/main" val="4011928616"/>
                    </a:ext>
                  </a:extLst>
                </a:gridCol>
                <a:gridCol w="1264483">
                  <a:extLst>
                    <a:ext uri="{9D8B030D-6E8A-4147-A177-3AD203B41FA5}">
                      <a16:colId xmlns:a16="http://schemas.microsoft.com/office/drawing/2014/main" val="3821432591"/>
                    </a:ext>
                  </a:extLst>
                </a:gridCol>
                <a:gridCol w="5670274">
                  <a:extLst>
                    <a:ext uri="{9D8B030D-6E8A-4147-A177-3AD203B41FA5}">
                      <a16:colId xmlns:a16="http://schemas.microsoft.com/office/drawing/2014/main" val="657423254"/>
                    </a:ext>
                  </a:extLst>
                </a:gridCol>
              </a:tblGrid>
              <a:tr h="157734">
                <a:tc>
                  <a:txBody>
                    <a:bodyPr/>
                    <a:lstStyle/>
                    <a:p>
                      <a:pPr marL="0" marR="0">
                        <a:spcBef>
                          <a:spcPts val="0"/>
                        </a:spcBef>
                        <a:spcAft>
                          <a:spcPts val="0"/>
                        </a:spcAft>
                      </a:pPr>
                      <a:r>
                        <a:rPr lang="en-US" sz="1000" dirty="0">
                          <a:effectLst/>
                        </a:rPr>
                        <a:t>Receptor ID</a:t>
                      </a:r>
                      <a:endParaRPr lang="en-US" sz="1000" dirty="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Method</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PDB Title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203602997"/>
                  </a:ext>
                </a:extLst>
              </a:tr>
              <a:tr h="157734">
                <a:tc>
                  <a:txBody>
                    <a:bodyPr/>
                    <a:lstStyle/>
                    <a:p>
                      <a:pPr marL="0" marR="0">
                        <a:spcBef>
                          <a:spcPts val="0"/>
                        </a:spcBef>
                        <a:spcAft>
                          <a:spcPts val="0"/>
                        </a:spcAft>
                      </a:pPr>
                      <a:r>
                        <a:rPr lang="en-US" sz="1000">
                          <a:effectLst/>
                        </a:rPr>
                        <a:t>3CLPro_7BQY_A_1_F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crystal structure of covid-19 main protease in complex with an inhibitor n3 at 1.7 angstrom</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780397194"/>
                  </a:ext>
                </a:extLst>
              </a:tr>
              <a:tr h="157734">
                <a:tc>
                  <a:txBody>
                    <a:bodyPr/>
                    <a:lstStyle/>
                    <a:p>
                      <a:pPr marL="0" marR="0">
                        <a:spcBef>
                          <a:spcPts val="0"/>
                        </a:spcBef>
                        <a:spcAft>
                          <a:spcPts val="0"/>
                        </a:spcAft>
                      </a:pPr>
                      <a:r>
                        <a:rPr lang="en-US" sz="1000">
                          <a:effectLst/>
                        </a:rPr>
                        <a:t>ADRP_6W02_A_1_H</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ADP ribose phosphatase of NSP3 from SARS CoV-2 in the complex with ADP ribose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443045291"/>
                  </a:ext>
                </a:extLst>
              </a:tr>
              <a:tr h="157734">
                <a:tc>
                  <a:txBody>
                    <a:bodyPr/>
                    <a:lstStyle/>
                    <a:p>
                      <a:pPr marL="0" marR="0">
                        <a:spcBef>
                          <a:spcPts val="0"/>
                        </a:spcBef>
                        <a:spcAft>
                          <a:spcPts val="0"/>
                        </a:spcAft>
                      </a:pPr>
                      <a:r>
                        <a:rPr lang="en-US" sz="1000" dirty="0">
                          <a:effectLst/>
                        </a:rPr>
                        <a:t>NPRBD_6VYO_A_1_F</a:t>
                      </a:r>
                      <a:endParaRPr lang="en-US" sz="1000" dirty="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RNA binding domain of nucleocapsid phosphoprotein from SARS coronavirus 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048453832"/>
                  </a:ext>
                </a:extLst>
              </a:tr>
              <a:tr h="157734">
                <a:tc>
                  <a:txBody>
                    <a:bodyPr/>
                    <a:lstStyle/>
                    <a:p>
                      <a:pPr marL="0" marR="0">
                        <a:spcBef>
                          <a:spcPts val="0"/>
                        </a:spcBef>
                        <a:spcAft>
                          <a:spcPts val="0"/>
                        </a:spcAft>
                      </a:pPr>
                      <a:r>
                        <a:rPr lang="en-US" sz="1000">
                          <a:effectLst/>
                        </a:rPr>
                        <a:t>NPRBD_6VYO_AB_1_F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RNA binding domain of nucleocapsid phosphoprotein from SARS coronavirus 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282029076"/>
                  </a:ext>
                </a:extLst>
              </a:tr>
              <a:tr h="157734">
                <a:tc>
                  <a:txBody>
                    <a:bodyPr/>
                    <a:lstStyle/>
                    <a:p>
                      <a:pPr marL="0" marR="0">
                        <a:spcBef>
                          <a:spcPts val="0"/>
                        </a:spcBef>
                        <a:spcAft>
                          <a:spcPts val="0"/>
                        </a:spcAft>
                      </a:pPr>
                      <a:r>
                        <a:rPr lang="en-US" sz="1000">
                          <a:effectLst/>
                        </a:rPr>
                        <a:t>NPRBD_6VYO_BC_1_F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RNA binding domain of nucleocapsid phosphoprotein from SARS coronavirus 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4127641559"/>
                  </a:ext>
                </a:extLst>
              </a:tr>
              <a:tr h="157734">
                <a:tc>
                  <a:txBody>
                    <a:bodyPr/>
                    <a:lstStyle/>
                    <a:p>
                      <a:pPr marL="0" marR="0">
                        <a:spcBef>
                          <a:spcPts val="0"/>
                        </a:spcBef>
                        <a:spcAft>
                          <a:spcPts val="0"/>
                        </a:spcAft>
                      </a:pPr>
                      <a:r>
                        <a:rPr lang="en-US" sz="1000" dirty="0">
                          <a:effectLst/>
                        </a:rPr>
                        <a:t>NPRBD_6VYO_CD_1_F</a:t>
                      </a:r>
                      <a:endParaRPr lang="en-US" sz="1000" dirty="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RNA binding domain of nucleocapsid phosphoprotein from SARS coronavirus 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703162341"/>
                  </a:ext>
                </a:extLst>
              </a:tr>
              <a:tr h="157734">
                <a:tc>
                  <a:txBody>
                    <a:bodyPr/>
                    <a:lstStyle/>
                    <a:p>
                      <a:pPr marL="0" marR="0">
                        <a:spcBef>
                          <a:spcPts val="0"/>
                        </a:spcBef>
                        <a:spcAft>
                          <a:spcPts val="0"/>
                        </a:spcAft>
                      </a:pPr>
                      <a:r>
                        <a:rPr lang="en-US" sz="1000">
                          <a:effectLst/>
                        </a:rPr>
                        <a:t>NPRBD_6VYO_DA_1_F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RNA binding domain of nucleocapsid phosphoprotein from SARS coronavirus 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913539036"/>
                  </a:ext>
                </a:extLst>
              </a:tr>
              <a:tr h="157734">
                <a:tc>
                  <a:txBody>
                    <a:bodyPr/>
                    <a:lstStyle/>
                    <a:p>
                      <a:pPr marL="0" marR="0">
                        <a:spcBef>
                          <a:spcPts val="0"/>
                        </a:spcBef>
                        <a:spcAft>
                          <a:spcPts val="0"/>
                        </a:spcAft>
                      </a:pPr>
                      <a:r>
                        <a:rPr lang="en-US" sz="1000">
                          <a:effectLst/>
                        </a:rPr>
                        <a:t>NSP10-16_6W61_AB_1_F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the methyltransferase-stimulatory factor complex of NSP16 and NSP10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228794398"/>
                  </a:ext>
                </a:extLst>
              </a:tr>
              <a:tr h="157734">
                <a:tc>
                  <a:txBody>
                    <a:bodyPr/>
                    <a:lstStyle/>
                    <a:p>
                      <a:pPr marL="0" marR="0">
                        <a:spcBef>
                          <a:spcPts val="0"/>
                        </a:spcBef>
                        <a:spcAft>
                          <a:spcPts val="0"/>
                        </a:spcAft>
                      </a:pPr>
                      <a:r>
                        <a:rPr lang="en-US" sz="1000">
                          <a:effectLst/>
                        </a:rPr>
                        <a:t>NSP10-16_6W61_AB_2_F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the methyltransferase-stimulatory factor complex of NSP16 and NSP10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048554550"/>
                  </a:ext>
                </a:extLst>
              </a:tr>
              <a:tr h="157734">
                <a:tc>
                  <a:txBody>
                    <a:bodyPr/>
                    <a:lstStyle/>
                    <a:p>
                      <a:pPr marL="0" marR="0">
                        <a:spcBef>
                          <a:spcPts val="0"/>
                        </a:spcBef>
                        <a:spcAft>
                          <a:spcPts val="0"/>
                        </a:spcAft>
                      </a:pPr>
                      <a:r>
                        <a:rPr lang="en-US" sz="1000">
                          <a:effectLst/>
                        </a:rPr>
                        <a:t>NSP10_6W61_B_1_F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the methyltransferase-stimulatory factor complex of NSP16 and NSP10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4260122966"/>
                  </a:ext>
                </a:extLst>
              </a:tr>
              <a:tr h="157734">
                <a:tc>
                  <a:txBody>
                    <a:bodyPr/>
                    <a:lstStyle/>
                    <a:p>
                      <a:pPr marL="0" marR="0">
                        <a:spcBef>
                          <a:spcPts val="0"/>
                        </a:spcBef>
                        <a:spcAft>
                          <a:spcPts val="0"/>
                        </a:spcAft>
                      </a:pPr>
                      <a:r>
                        <a:rPr lang="en-US" sz="1000">
                          <a:effectLst/>
                        </a:rPr>
                        <a:t>Nsp13.helicase_m1_pocket2</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Homology Model</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Unpublished, helicase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653803040"/>
                  </a:ext>
                </a:extLst>
              </a:tr>
              <a:tr h="157734">
                <a:tc>
                  <a:txBody>
                    <a:bodyPr/>
                    <a:lstStyle/>
                    <a:p>
                      <a:pPr marL="0" marR="0">
                        <a:spcBef>
                          <a:spcPts val="0"/>
                        </a:spcBef>
                        <a:spcAft>
                          <a:spcPts val="0"/>
                        </a:spcAft>
                      </a:pPr>
                      <a:r>
                        <a:rPr lang="en-US" sz="1000">
                          <a:effectLst/>
                        </a:rPr>
                        <a:t>Nsp13.helicase_m3_pocket2</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Homology Model</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Unpublished, helicase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870752938"/>
                  </a:ext>
                </a:extLst>
              </a:tr>
              <a:tr h="157734">
                <a:tc>
                  <a:txBody>
                    <a:bodyPr/>
                    <a:lstStyle/>
                    <a:p>
                      <a:pPr marL="0" marR="0">
                        <a:spcBef>
                          <a:spcPts val="0"/>
                        </a:spcBef>
                        <a:spcAft>
                          <a:spcPts val="0"/>
                        </a:spcAft>
                      </a:pPr>
                      <a:r>
                        <a:rPr lang="en-US" sz="1000">
                          <a:effectLst/>
                        </a:rPr>
                        <a:t>NSP15_6VWW_A_1_F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NSP15 Endoribonuclease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722691280"/>
                  </a:ext>
                </a:extLst>
              </a:tr>
              <a:tr h="157734">
                <a:tc>
                  <a:txBody>
                    <a:bodyPr/>
                    <a:lstStyle/>
                    <a:p>
                      <a:pPr marL="0" marR="0">
                        <a:spcBef>
                          <a:spcPts val="0"/>
                        </a:spcBef>
                        <a:spcAft>
                          <a:spcPts val="0"/>
                        </a:spcAft>
                      </a:pPr>
                      <a:r>
                        <a:rPr lang="en-US" sz="1000">
                          <a:effectLst/>
                        </a:rPr>
                        <a:t>NSP15_6VWW_A_2_F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NSP15 Endoribonuclease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453121020"/>
                  </a:ext>
                </a:extLst>
              </a:tr>
              <a:tr h="157734">
                <a:tc>
                  <a:txBody>
                    <a:bodyPr/>
                    <a:lstStyle/>
                    <a:p>
                      <a:pPr marL="0" marR="0">
                        <a:spcBef>
                          <a:spcPts val="0"/>
                        </a:spcBef>
                        <a:spcAft>
                          <a:spcPts val="0"/>
                        </a:spcAft>
                      </a:pPr>
                      <a:r>
                        <a:rPr lang="en-US" sz="1000">
                          <a:effectLst/>
                        </a:rPr>
                        <a:t>NSP15_6VWW_AB_1_F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Crystal Structure of NSP15 Endoribonuclease from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016985268"/>
                  </a:ext>
                </a:extLst>
              </a:tr>
              <a:tr h="157734">
                <a:tc>
                  <a:txBody>
                    <a:bodyPr/>
                    <a:lstStyle/>
                    <a:p>
                      <a:pPr marL="0" marR="0">
                        <a:spcBef>
                          <a:spcPts val="0"/>
                        </a:spcBef>
                        <a:spcAft>
                          <a:spcPts val="0"/>
                        </a:spcAft>
                      </a:pPr>
                      <a:r>
                        <a:rPr lang="en-US" sz="1000">
                          <a:effectLst/>
                        </a:rPr>
                        <a:t>NSP15_6W01_A_1_F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1.9 A Crystal Structure of NSP15 Endoribonuclease from SARS CoV-2 in the Complex with a Citrate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436753781"/>
                  </a:ext>
                </a:extLst>
              </a:tr>
              <a:tr h="157734">
                <a:tc>
                  <a:txBody>
                    <a:bodyPr/>
                    <a:lstStyle/>
                    <a:p>
                      <a:pPr marL="0" marR="0">
                        <a:spcBef>
                          <a:spcPts val="0"/>
                        </a:spcBef>
                        <a:spcAft>
                          <a:spcPts val="0"/>
                        </a:spcAft>
                      </a:pPr>
                      <a:r>
                        <a:rPr lang="en-US" sz="1000">
                          <a:effectLst/>
                        </a:rPr>
                        <a:t>NSP15_6W01_A_2_F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1.9 A Crystal Structure of NSP15 Endoribonuclease from SARS CoV-2 in the Complex with a Citrate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4102667254"/>
                  </a:ext>
                </a:extLst>
              </a:tr>
              <a:tr h="157734">
                <a:tc>
                  <a:txBody>
                    <a:bodyPr/>
                    <a:lstStyle/>
                    <a:p>
                      <a:pPr marL="0" marR="0">
                        <a:spcBef>
                          <a:spcPts val="0"/>
                        </a:spcBef>
                        <a:spcAft>
                          <a:spcPts val="0"/>
                        </a:spcAft>
                      </a:pPr>
                      <a:r>
                        <a:rPr lang="en-US" sz="1000">
                          <a:effectLst/>
                        </a:rPr>
                        <a:t>NSP15_6W01_A_3_H</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1.9 A Crystal Structure of NSP15 Endoribonuclease from SARS CoV-2 in the Complex with a Citrate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538684320"/>
                  </a:ext>
                </a:extLst>
              </a:tr>
              <a:tr h="157734">
                <a:tc>
                  <a:txBody>
                    <a:bodyPr/>
                    <a:lstStyle/>
                    <a:p>
                      <a:pPr marL="0" marR="0">
                        <a:spcBef>
                          <a:spcPts val="0"/>
                        </a:spcBef>
                        <a:spcAft>
                          <a:spcPts val="0"/>
                        </a:spcAft>
                      </a:pPr>
                      <a:r>
                        <a:rPr lang="en-US" sz="1000">
                          <a:effectLst/>
                        </a:rPr>
                        <a:t>NSP15_6W01_AB_1_F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1.9 A Crystal Structure of NSP15 Endoribonuclease from SARS CoV-2 in the Complex with a Citrate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024265054"/>
                  </a:ext>
                </a:extLst>
              </a:tr>
              <a:tr h="157734">
                <a:tc>
                  <a:txBody>
                    <a:bodyPr/>
                    <a:lstStyle/>
                    <a:p>
                      <a:pPr marL="0" marR="0">
                        <a:spcBef>
                          <a:spcPts val="0"/>
                        </a:spcBef>
                        <a:spcAft>
                          <a:spcPts val="0"/>
                        </a:spcAft>
                      </a:pPr>
                      <a:r>
                        <a:rPr lang="en-US" sz="1000">
                          <a:effectLst/>
                        </a:rPr>
                        <a:t>NSP16_6W61_A_1_H</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1.9 A Crystal Structure of NSP15 Endoribonuclease from SARS CoV-2 in the Complex with a Citrate</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42226045"/>
                  </a:ext>
                </a:extLst>
              </a:tr>
              <a:tr h="157734">
                <a:tc>
                  <a:txBody>
                    <a:bodyPr/>
                    <a:lstStyle/>
                    <a:p>
                      <a:pPr marL="0" marR="0">
                        <a:spcBef>
                          <a:spcPts val="0"/>
                        </a:spcBef>
                        <a:spcAft>
                          <a:spcPts val="0"/>
                        </a:spcAft>
                      </a:pPr>
                      <a:r>
                        <a:rPr lang="en-US" sz="1000">
                          <a:effectLst/>
                        </a:rPr>
                        <a:t>PLPro_6W9C_A_2_F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X-Ray Diffraction</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The crystal structure of papain-like protease of SARS CoV-2</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987958795"/>
                  </a:ext>
                </a:extLst>
              </a:tr>
              <a:tr h="157734">
                <a:tc>
                  <a:txBody>
                    <a:bodyPr/>
                    <a:lstStyle/>
                    <a:p>
                      <a:pPr marL="0" marR="0">
                        <a:spcBef>
                          <a:spcPts val="0"/>
                        </a:spcBef>
                        <a:spcAft>
                          <a:spcPts val="0"/>
                        </a:spcAft>
                      </a:pPr>
                      <a:r>
                        <a:rPr lang="en-US" sz="1000">
                          <a:effectLst/>
                        </a:rPr>
                        <a:t>RDRP_6M71_A_2_F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SARS-Cov-2 RNA-dependent RNA polymerase in complex with cofactors</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215065117"/>
                  </a:ext>
                </a:extLst>
              </a:tr>
              <a:tr h="157734">
                <a:tc>
                  <a:txBody>
                    <a:bodyPr/>
                    <a:lstStyle/>
                    <a:p>
                      <a:pPr marL="0" marR="0">
                        <a:spcBef>
                          <a:spcPts val="0"/>
                        </a:spcBef>
                        <a:spcAft>
                          <a:spcPts val="0"/>
                        </a:spcAft>
                      </a:pPr>
                      <a:r>
                        <a:rPr lang="en-US" sz="1000">
                          <a:effectLst/>
                        </a:rPr>
                        <a:t>RDRP_6M71_A_3_F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SARS-Cov-2 RNA-dependent RNA polymerase in complex with cofactors</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256198816"/>
                  </a:ext>
                </a:extLst>
              </a:tr>
              <a:tr h="157734">
                <a:tc>
                  <a:txBody>
                    <a:bodyPr/>
                    <a:lstStyle/>
                    <a:p>
                      <a:pPr marL="0" marR="0">
                        <a:spcBef>
                          <a:spcPts val="0"/>
                        </a:spcBef>
                        <a:spcAft>
                          <a:spcPts val="0"/>
                        </a:spcAft>
                      </a:pPr>
                      <a:r>
                        <a:rPr lang="en-US" sz="1000">
                          <a:effectLst/>
                        </a:rPr>
                        <a:t>RDRP_6M71_A_4_F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SARS-Cov-2 RNA-dependent RNA polymerase in complex with cofactors</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839091910"/>
                  </a:ext>
                </a:extLst>
              </a:tr>
              <a:tr h="157734">
                <a:tc>
                  <a:txBody>
                    <a:bodyPr/>
                    <a:lstStyle/>
                    <a:p>
                      <a:pPr marL="0" marR="0">
                        <a:spcBef>
                          <a:spcPts val="0"/>
                        </a:spcBef>
                        <a:spcAft>
                          <a:spcPts val="0"/>
                        </a:spcAft>
                      </a:pPr>
                      <a:r>
                        <a:rPr lang="en-US" sz="1000">
                          <a:effectLst/>
                        </a:rPr>
                        <a:t>RDRP_7BV1_A_1_F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252591841"/>
                  </a:ext>
                </a:extLst>
              </a:tr>
              <a:tr h="157734">
                <a:tc>
                  <a:txBody>
                    <a:bodyPr/>
                    <a:lstStyle/>
                    <a:p>
                      <a:pPr marL="0" marR="0">
                        <a:spcBef>
                          <a:spcPts val="0"/>
                        </a:spcBef>
                        <a:spcAft>
                          <a:spcPts val="0"/>
                        </a:spcAft>
                      </a:pPr>
                      <a:r>
                        <a:rPr lang="en-US" sz="1000">
                          <a:effectLst/>
                        </a:rPr>
                        <a:t>RDRP_7BV1_A_2_F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100602870"/>
                  </a:ext>
                </a:extLst>
              </a:tr>
              <a:tr h="157734">
                <a:tc>
                  <a:txBody>
                    <a:bodyPr/>
                    <a:lstStyle/>
                    <a:p>
                      <a:pPr marL="0" marR="0">
                        <a:spcBef>
                          <a:spcPts val="0"/>
                        </a:spcBef>
                        <a:spcAft>
                          <a:spcPts val="0"/>
                        </a:spcAft>
                      </a:pPr>
                      <a:r>
                        <a:rPr lang="en-US" sz="1000">
                          <a:effectLst/>
                        </a:rPr>
                        <a:t>RDRP_7BV1_A_3_F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733541257"/>
                  </a:ext>
                </a:extLst>
              </a:tr>
              <a:tr h="157734">
                <a:tc>
                  <a:txBody>
                    <a:bodyPr/>
                    <a:lstStyle/>
                    <a:p>
                      <a:pPr marL="0" marR="0">
                        <a:spcBef>
                          <a:spcPts val="0"/>
                        </a:spcBef>
                        <a:spcAft>
                          <a:spcPts val="0"/>
                        </a:spcAft>
                      </a:pPr>
                      <a:r>
                        <a:rPr lang="en-US" sz="1000">
                          <a:effectLst/>
                        </a:rPr>
                        <a:t>RDRP_7BV1_A_4_F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1041811823"/>
                  </a:ext>
                </a:extLst>
              </a:tr>
              <a:tr h="157734">
                <a:tc>
                  <a:txBody>
                    <a:bodyPr/>
                    <a:lstStyle/>
                    <a:p>
                      <a:pPr marL="0" marR="0">
                        <a:spcBef>
                          <a:spcPts val="0"/>
                        </a:spcBef>
                        <a:spcAft>
                          <a:spcPts val="0"/>
                        </a:spcAft>
                      </a:pPr>
                      <a:r>
                        <a:rPr lang="en-US" sz="1000">
                          <a:effectLst/>
                        </a:rPr>
                        <a:t>RDRP_7BV2_A_1_F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365800856"/>
                  </a:ext>
                </a:extLst>
              </a:tr>
              <a:tr h="157734">
                <a:tc>
                  <a:txBody>
                    <a:bodyPr/>
                    <a:lstStyle/>
                    <a:p>
                      <a:pPr marL="0" marR="0">
                        <a:spcBef>
                          <a:spcPts val="0"/>
                        </a:spcBef>
                        <a:spcAft>
                          <a:spcPts val="0"/>
                        </a:spcAft>
                      </a:pPr>
                      <a:r>
                        <a:rPr lang="en-US" sz="1000">
                          <a:effectLst/>
                        </a:rPr>
                        <a:t>RDRP_7BV2_A_2_F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Cryo-EM structure of the apo nsp12-nsp7-nsp8 complex</a:t>
                      </a:r>
                      <a:endParaRPr lang="en-US" sz="100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3228522529"/>
                  </a:ext>
                </a:extLst>
              </a:tr>
              <a:tr h="157734">
                <a:tc>
                  <a:txBody>
                    <a:bodyPr/>
                    <a:lstStyle/>
                    <a:p>
                      <a:pPr marL="0" marR="0">
                        <a:spcBef>
                          <a:spcPts val="0"/>
                        </a:spcBef>
                        <a:spcAft>
                          <a:spcPts val="0"/>
                        </a:spcAft>
                      </a:pPr>
                      <a:r>
                        <a:rPr lang="en-US" sz="1000">
                          <a:effectLst/>
                        </a:rPr>
                        <a:t>RDRP_7BV2_A_3_F</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a:effectLst/>
                        </a:rPr>
                        <a:t>Electron Microscopy</a:t>
                      </a:r>
                      <a:endParaRPr lang="en-US" sz="1000">
                        <a:effectLst/>
                        <a:latin typeface="Times New Roman" panose="02020603050405020304" pitchFamily="18" charset="0"/>
                        <a:ea typeface="Times New Roman" panose="02020603050405020304" pitchFamily="18" charset="0"/>
                      </a:endParaRPr>
                    </a:p>
                  </a:txBody>
                  <a:tcPr marL="22328" marR="22328" marT="0" marB="0"/>
                </a:tc>
                <a:tc>
                  <a:txBody>
                    <a:bodyPr/>
                    <a:lstStyle/>
                    <a:p>
                      <a:pPr marL="0" marR="0">
                        <a:spcBef>
                          <a:spcPts val="0"/>
                        </a:spcBef>
                        <a:spcAft>
                          <a:spcPts val="0"/>
                        </a:spcAft>
                      </a:pPr>
                      <a:r>
                        <a:rPr lang="en-US" sz="1000" dirty="0">
                          <a:effectLst/>
                        </a:rPr>
                        <a:t>Cryo-EM structure of the apo nsp12-nsp7-nsp8 complex</a:t>
                      </a:r>
                      <a:endParaRPr lang="en-US" sz="1000" dirty="0">
                        <a:effectLst/>
                        <a:latin typeface="Times New Roman" panose="02020603050405020304" pitchFamily="18" charset="0"/>
                        <a:ea typeface="Times New Roman" panose="02020603050405020304" pitchFamily="18" charset="0"/>
                      </a:endParaRPr>
                    </a:p>
                  </a:txBody>
                  <a:tcPr marL="22328" marR="22328" marT="0" marB="0"/>
                </a:tc>
                <a:extLst>
                  <a:ext uri="{0D108BD9-81ED-4DB2-BD59-A6C34878D82A}">
                    <a16:rowId xmlns:a16="http://schemas.microsoft.com/office/drawing/2014/main" val="2236660832"/>
                  </a:ext>
                </a:extLst>
              </a:tr>
            </a:tbl>
          </a:graphicData>
        </a:graphic>
      </p:graphicFrame>
    </p:spTree>
    <p:extLst>
      <p:ext uri="{BB962C8B-B14F-4D97-AF65-F5344CB8AC3E}">
        <p14:creationId xmlns:p14="http://schemas.microsoft.com/office/powerpoint/2010/main" val="379169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FAEFF3-EB82-B948-862F-6D867C9249D8}"/>
              </a:ext>
            </a:extLst>
          </p:cNvPr>
          <p:cNvSpPr>
            <a:spLocks noGrp="1"/>
          </p:cNvSpPr>
          <p:nvPr>
            <p:ph type="body" sz="quarter" idx="13"/>
          </p:nvPr>
        </p:nvSpPr>
        <p:spPr>
          <a:xfrm>
            <a:off x="457200" y="1482511"/>
            <a:ext cx="3915202" cy="3317081"/>
          </a:xfrm>
        </p:spPr>
        <p:txBody>
          <a:bodyPr/>
          <a:lstStyle/>
          <a:p>
            <a:r>
              <a:rPr lang="en-US" dirty="0">
                <a:solidFill>
                  <a:schemeClr val="tx1"/>
                </a:solidFill>
              </a:rPr>
              <a:t>orderable subset of the Zinc15 database (OZD)</a:t>
            </a:r>
          </a:p>
          <a:p>
            <a:r>
              <a:rPr lang="en-US" dirty="0">
                <a:solidFill>
                  <a:schemeClr val="tx1"/>
                </a:solidFill>
              </a:rPr>
              <a:t>orderable subset of the MCULE compound database (ORD)</a:t>
            </a:r>
          </a:p>
          <a:p>
            <a:r>
              <a:rPr lang="en-US" dirty="0">
                <a:solidFill>
                  <a:schemeClr val="tx1"/>
                </a:solidFill>
              </a:rPr>
              <a:t>compounds that are either in stock or available to ship in three weeks across a range of suppliers</a:t>
            </a:r>
            <a:endParaRPr lang="en-US" b="1" dirty="0">
              <a:solidFill>
                <a:schemeClr val="tx1"/>
              </a:solidFill>
            </a:endParaRPr>
          </a:p>
        </p:txBody>
      </p:sp>
      <p:sp>
        <p:nvSpPr>
          <p:cNvPr id="2" name="Title 1">
            <a:extLst>
              <a:ext uri="{FF2B5EF4-FFF2-40B4-BE49-F238E27FC236}">
                <a16:creationId xmlns:a16="http://schemas.microsoft.com/office/drawing/2014/main" id="{8D1714B6-16C0-0E4D-BC1D-5A5D4FB021A3}"/>
              </a:ext>
            </a:extLst>
          </p:cNvPr>
          <p:cNvSpPr>
            <a:spLocks noGrp="1"/>
          </p:cNvSpPr>
          <p:nvPr>
            <p:ph type="title"/>
          </p:nvPr>
        </p:nvSpPr>
        <p:spPr/>
        <p:txBody>
          <a:bodyPr/>
          <a:lstStyle/>
          <a:p>
            <a:r>
              <a:rPr lang="en-US" b="1" dirty="0"/>
              <a:t>Initial Data frame construction</a:t>
            </a:r>
            <a:endParaRPr lang="en-US" dirty="0"/>
          </a:p>
        </p:txBody>
      </p:sp>
      <p:pic>
        <p:nvPicPr>
          <p:cNvPr id="8" name="Picture 7">
            <a:extLst>
              <a:ext uri="{FF2B5EF4-FFF2-40B4-BE49-F238E27FC236}">
                <a16:creationId xmlns:a16="http://schemas.microsoft.com/office/drawing/2014/main" id="{8BB678C4-2360-A849-9D19-6CA6C488B9F6}"/>
              </a:ext>
            </a:extLst>
          </p:cNvPr>
          <p:cNvPicPr>
            <a:picLocks noChangeAspect="1"/>
          </p:cNvPicPr>
          <p:nvPr/>
        </p:nvPicPr>
        <p:blipFill>
          <a:blip r:embed="rId3"/>
          <a:stretch>
            <a:fillRect/>
          </a:stretch>
        </p:blipFill>
        <p:spPr>
          <a:xfrm>
            <a:off x="4372402" y="1331901"/>
            <a:ext cx="4457700" cy="2733675"/>
          </a:xfrm>
          <a:prstGeom prst="rect">
            <a:avLst/>
          </a:prstGeom>
        </p:spPr>
      </p:pic>
    </p:spTree>
    <p:extLst>
      <p:ext uri="{BB962C8B-B14F-4D97-AF65-F5344CB8AC3E}">
        <p14:creationId xmlns:p14="http://schemas.microsoft.com/office/powerpoint/2010/main" val="882494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06A903-C3B6-5F45-98EC-8405BC6B4289}"/>
              </a:ext>
            </a:extLst>
          </p:cNvPr>
          <p:cNvSpPr>
            <a:spLocks noGrp="1"/>
          </p:cNvSpPr>
          <p:nvPr>
            <p:ph type="sldNum" sz="quarter" idx="12"/>
          </p:nvPr>
        </p:nvSpPr>
        <p:spPr>
          <a:xfrm>
            <a:off x="4534231" y="4489522"/>
            <a:ext cx="457200" cy="137160"/>
          </a:xfrm>
        </p:spPr>
        <p:txBody>
          <a:bodyPr/>
          <a:lstStyle/>
          <a:p>
            <a:fld id="{ADC62281-C1AA-5348-BC64-3D0FB48539ED}" type="slidenum">
              <a:rPr lang="en-US" smtClean="0"/>
              <a:t>7</a:t>
            </a:fld>
            <a:endParaRPr lang="en-US"/>
          </a:p>
        </p:txBody>
      </p:sp>
      <p:pic>
        <p:nvPicPr>
          <p:cNvPr id="4" name="Picture 3">
            <a:extLst>
              <a:ext uri="{FF2B5EF4-FFF2-40B4-BE49-F238E27FC236}">
                <a16:creationId xmlns:a16="http://schemas.microsoft.com/office/drawing/2014/main" id="{B0EFAD2F-9D19-1B40-A36E-4D2EBE92D84B}"/>
              </a:ext>
            </a:extLst>
          </p:cNvPr>
          <p:cNvPicPr/>
          <p:nvPr/>
        </p:nvPicPr>
        <p:blipFill rotWithShape="1">
          <a:blip r:embed="rId3"/>
          <a:srcRect l="9374" t="3245" r="54315" b="53155"/>
          <a:stretch/>
        </p:blipFill>
        <p:spPr bwMode="auto">
          <a:xfrm>
            <a:off x="1238415" y="415457"/>
            <a:ext cx="2524540" cy="163333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4B9902D-6148-394C-8B87-7A7231FF97BE}"/>
              </a:ext>
            </a:extLst>
          </p:cNvPr>
          <p:cNvPicPr/>
          <p:nvPr/>
        </p:nvPicPr>
        <p:blipFill rotWithShape="1">
          <a:blip r:embed="rId3"/>
          <a:srcRect l="49593" t="3245" r="13887" b="53156"/>
          <a:stretch/>
        </p:blipFill>
        <p:spPr bwMode="auto">
          <a:xfrm>
            <a:off x="5579826" y="415457"/>
            <a:ext cx="2539117" cy="163333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BDEBFAE-23CC-AE48-A2E1-874F908AF2B6}"/>
              </a:ext>
            </a:extLst>
          </p:cNvPr>
          <p:cNvPicPr/>
          <p:nvPr/>
        </p:nvPicPr>
        <p:blipFill rotWithShape="1">
          <a:blip r:embed="rId3"/>
          <a:srcRect l="9375" t="50381" r="53218" b="5489"/>
          <a:stretch/>
        </p:blipFill>
        <p:spPr bwMode="auto">
          <a:xfrm>
            <a:off x="1238415" y="2751815"/>
            <a:ext cx="2600740" cy="16532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A5FDEB7-866B-D84B-9392-508DE9069E0B}"/>
              </a:ext>
            </a:extLst>
          </p:cNvPr>
          <p:cNvPicPr/>
          <p:nvPr/>
        </p:nvPicPr>
        <p:blipFill rotWithShape="1">
          <a:blip r:embed="rId3"/>
          <a:srcRect l="49510" t="50470" r="13887" b="5488"/>
          <a:stretch/>
        </p:blipFill>
        <p:spPr bwMode="auto">
          <a:xfrm>
            <a:off x="5574064" y="2743865"/>
            <a:ext cx="2544879" cy="1649896"/>
          </a:xfrm>
          <a:prstGeom prst="rect">
            <a:avLst/>
          </a:prstGeom>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F88A4C9B-F0B3-F148-A6B3-A74F8FB5A588}"/>
              </a:ext>
            </a:extLst>
          </p:cNvPr>
          <p:cNvSpPr txBox="1"/>
          <p:nvPr/>
        </p:nvSpPr>
        <p:spPr>
          <a:xfrm>
            <a:off x="1747543" y="2089475"/>
            <a:ext cx="1582484" cy="369332"/>
          </a:xfrm>
          <a:prstGeom prst="rect">
            <a:avLst/>
          </a:prstGeom>
          <a:noFill/>
        </p:spPr>
        <p:txBody>
          <a:bodyPr wrap="none" rtlCol="0">
            <a:spAutoFit/>
          </a:bodyPr>
          <a:lstStyle/>
          <a:p>
            <a:r>
              <a:rPr lang="en-US" dirty="0"/>
              <a:t>100K-random</a:t>
            </a:r>
          </a:p>
        </p:txBody>
      </p:sp>
      <p:sp>
        <p:nvSpPr>
          <p:cNvPr id="20" name="TextBox 19">
            <a:extLst>
              <a:ext uri="{FF2B5EF4-FFF2-40B4-BE49-F238E27FC236}">
                <a16:creationId xmlns:a16="http://schemas.microsoft.com/office/drawing/2014/main" id="{DBDCB5AF-D524-2741-8EFB-00B0D05F8AE0}"/>
              </a:ext>
            </a:extLst>
          </p:cNvPr>
          <p:cNvSpPr txBox="1"/>
          <p:nvPr/>
        </p:nvSpPr>
        <p:spPr>
          <a:xfrm>
            <a:off x="6201599" y="2089475"/>
            <a:ext cx="1428596" cy="369332"/>
          </a:xfrm>
          <a:prstGeom prst="rect">
            <a:avLst/>
          </a:prstGeom>
          <a:noFill/>
        </p:spPr>
        <p:txBody>
          <a:bodyPr wrap="none" rtlCol="0">
            <a:spAutoFit/>
          </a:bodyPr>
          <a:lstStyle/>
          <a:p>
            <a:r>
              <a:rPr lang="en-US" dirty="0"/>
              <a:t>100K-flatten</a:t>
            </a:r>
          </a:p>
        </p:txBody>
      </p:sp>
      <p:sp>
        <p:nvSpPr>
          <p:cNvPr id="21" name="TextBox 20">
            <a:extLst>
              <a:ext uri="{FF2B5EF4-FFF2-40B4-BE49-F238E27FC236}">
                <a16:creationId xmlns:a16="http://schemas.microsoft.com/office/drawing/2014/main" id="{2B64A81D-1997-6248-83FF-5B59F6924F43}"/>
              </a:ext>
            </a:extLst>
          </p:cNvPr>
          <p:cNvSpPr txBox="1"/>
          <p:nvPr/>
        </p:nvSpPr>
        <p:spPr>
          <a:xfrm>
            <a:off x="1856547" y="4447204"/>
            <a:ext cx="1364476" cy="369332"/>
          </a:xfrm>
          <a:prstGeom prst="rect">
            <a:avLst/>
          </a:prstGeom>
          <a:noFill/>
        </p:spPr>
        <p:txBody>
          <a:bodyPr wrap="none" rtlCol="0">
            <a:spAutoFit/>
          </a:bodyPr>
          <a:lstStyle/>
          <a:p>
            <a:r>
              <a:rPr lang="en-US" dirty="0"/>
              <a:t>1M-random</a:t>
            </a:r>
          </a:p>
        </p:txBody>
      </p:sp>
      <p:sp>
        <p:nvSpPr>
          <p:cNvPr id="22" name="TextBox 21">
            <a:extLst>
              <a:ext uri="{FF2B5EF4-FFF2-40B4-BE49-F238E27FC236}">
                <a16:creationId xmlns:a16="http://schemas.microsoft.com/office/drawing/2014/main" id="{57DC5D97-5217-AB41-AA0D-C800AA68F31F}"/>
              </a:ext>
            </a:extLst>
          </p:cNvPr>
          <p:cNvSpPr txBox="1"/>
          <p:nvPr/>
        </p:nvSpPr>
        <p:spPr>
          <a:xfrm>
            <a:off x="6310603" y="4447204"/>
            <a:ext cx="1210588" cy="369332"/>
          </a:xfrm>
          <a:prstGeom prst="rect">
            <a:avLst/>
          </a:prstGeom>
          <a:noFill/>
        </p:spPr>
        <p:txBody>
          <a:bodyPr wrap="none" rtlCol="0">
            <a:spAutoFit/>
          </a:bodyPr>
          <a:lstStyle/>
          <a:p>
            <a:r>
              <a:rPr lang="en-US" dirty="0"/>
              <a:t>1M-flatten</a:t>
            </a:r>
          </a:p>
        </p:txBody>
      </p:sp>
    </p:spTree>
    <p:extLst>
      <p:ext uri="{BB962C8B-B14F-4D97-AF65-F5344CB8AC3E}">
        <p14:creationId xmlns:p14="http://schemas.microsoft.com/office/powerpoint/2010/main" val="363901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A5C470-3064-A84C-B808-4A1C3BE5A730}"/>
              </a:ext>
            </a:extLst>
          </p:cNvPr>
          <p:cNvPicPr>
            <a:picLocks noChangeAspect="1"/>
          </p:cNvPicPr>
          <p:nvPr/>
        </p:nvPicPr>
        <p:blipFill>
          <a:blip r:embed="rId2"/>
          <a:stretch>
            <a:fillRect/>
          </a:stretch>
        </p:blipFill>
        <p:spPr>
          <a:xfrm>
            <a:off x="4288237" y="584504"/>
            <a:ext cx="4977020" cy="4190055"/>
          </a:xfrm>
          <a:prstGeom prst="rect">
            <a:avLst/>
          </a:prstGeom>
        </p:spPr>
      </p:pic>
      <p:sp>
        <p:nvSpPr>
          <p:cNvPr id="2" name="Title 1">
            <a:extLst>
              <a:ext uri="{FF2B5EF4-FFF2-40B4-BE49-F238E27FC236}">
                <a16:creationId xmlns:a16="http://schemas.microsoft.com/office/drawing/2014/main" id="{286E5327-F8E8-6947-A412-3A99661DFCF9}"/>
              </a:ext>
            </a:extLst>
          </p:cNvPr>
          <p:cNvSpPr>
            <a:spLocks noGrp="1"/>
          </p:cNvSpPr>
          <p:nvPr>
            <p:ph type="title"/>
          </p:nvPr>
        </p:nvSpPr>
        <p:spPr/>
        <p:txBody>
          <a:bodyPr/>
          <a:lstStyle/>
          <a:p>
            <a:r>
              <a:rPr lang="en-US" dirty="0"/>
              <a:t>Feature Impact</a:t>
            </a:r>
          </a:p>
        </p:txBody>
      </p:sp>
      <p:sp>
        <p:nvSpPr>
          <p:cNvPr id="3" name="Content Placeholder 2">
            <a:extLst>
              <a:ext uri="{FF2B5EF4-FFF2-40B4-BE49-F238E27FC236}">
                <a16:creationId xmlns:a16="http://schemas.microsoft.com/office/drawing/2014/main" id="{A7D9F4E9-296F-2B46-BECA-9E428E934CCF}"/>
              </a:ext>
            </a:extLst>
          </p:cNvPr>
          <p:cNvSpPr>
            <a:spLocks noGrp="1"/>
          </p:cNvSpPr>
          <p:nvPr>
            <p:ph idx="1"/>
          </p:nvPr>
        </p:nvSpPr>
        <p:spPr>
          <a:xfrm>
            <a:off x="457202" y="1408346"/>
            <a:ext cx="3399182" cy="3317082"/>
          </a:xfrm>
        </p:spPr>
        <p:txBody>
          <a:bodyPr/>
          <a:lstStyle/>
          <a:p>
            <a:pPr lvl="0" fontAlgn="base"/>
            <a:r>
              <a:rPr lang="en-US" dirty="0"/>
              <a:t>The 1613 2D MOrdred descriptors performed better than the 1826 2D + 3D features in most cases.</a:t>
            </a:r>
          </a:p>
        </p:txBody>
      </p:sp>
    </p:spTree>
    <p:extLst>
      <p:ext uri="{BB962C8B-B14F-4D97-AF65-F5344CB8AC3E}">
        <p14:creationId xmlns:p14="http://schemas.microsoft.com/office/powerpoint/2010/main" val="1425447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ACB6227-314D-5246-B05D-A9B7E5DEEA3B}"/>
              </a:ext>
            </a:extLst>
          </p:cNvPr>
          <p:cNvSpPr>
            <a:spLocks noGrp="1"/>
          </p:cNvSpPr>
          <p:nvPr>
            <p:ph type="body" sz="quarter" idx="13"/>
          </p:nvPr>
        </p:nvSpPr>
        <p:spPr>
          <a:xfrm>
            <a:off x="457200" y="1002402"/>
            <a:ext cx="4162508" cy="956668"/>
          </a:xfrm>
        </p:spPr>
        <p:txBody>
          <a:bodyPr/>
          <a:lstStyle/>
          <a:p>
            <a:r>
              <a:rPr lang="en-US" dirty="0"/>
              <a:t>The 1M data frames performed better than the 100K data frames in most cases</a:t>
            </a:r>
          </a:p>
        </p:txBody>
      </p:sp>
      <p:sp>
        <p:nvSpPr>
          <p:cNvPr id="2" name="Title 1">
            <a:extLst>
              <a:ext uri="{FF2B5EF4-FFF2-40B4-BE49-F238E27FC236}">
                <a16:creationId xmlns:a16="http://schemas.microsoft.com/office/drawing/2014/main" id="{7F1C2742-2F64-F04D-985E-C0EC47CDF281}"/>
              </a:ext>
            </a:extLst>
          </p:cNvPr>
          <p:cNvSpPr>
            <a:spLocks noGrp="1"/>
          </p:cNvSpPr>
          <p:nvPr>
            <p:ph type="title"/>
          </p:nvPr>
        </p:nvSpPr>
        <p:spPr>
          <a:xfrm>
            <a:off x="457200" y="134312"/>
            <a:ext cx="8372901" cy="621711"/>
          </a:xfrm>
        </p:spPr>
        <p:txBody>
          <a:bodyPr/>
          <a:lstStyle/>
          <a:p>
            <a:r>
              <a:rPr lang="en-US" dirty="0"/>
              <a:t>Training Set Size Impact</a:t>
            </a:r>
          </a:p>
        </p:txBody>
      </p:sp>
      <p:pic>
        <p:nvPicPr>
          <p:cNvPr id="4" name="Picture 3">
            <a:extLst>
              <a:ext uri="{FF2B5EF4-FFF2-40B4-BE49-F238E27FC236}">
                <a16:creationId xmlns:a16="http://schemas.microsoft.com/office/drawing/2014/main" id="{7E796FBF-53BE-2043-8BD8-0EE4FA471E31}"/>
              </a:ext>
            </a:extLst>
          </p:cNvPr>
          <p:cNvPicPr>
            <a:picLocks noChangeAspect="1"/>
          </p:cNvPicPr>
          <p:nvPr/>
        </p:nvPicPr>
        <p:blipFill rotWithShape="1">
          <a:blip r:embed="rId3"/>
          <a:srcRect r="11427" b="3683"/>
          <a:stretch/>
        </p:blipFill>
        <p:spPr>
          <a:xfrm>
            <a:off x="4742420" y="1073964"/>
            <a:ext cx="4231159" cy="2408707"/>
          </a:xfrm>
          <a:prstGeom prst="rect">
            <a:avLst/>
          </a:prstGeom>
        </p:spPr>
      </p:pic>
      <p:pic>
        <p:nvPicPr>
          <p:cNvPr id="5" name="Picture 4">
            <a:extLst>
              <a:ext uri="{FF2B5EF4-FFF2-40B4-BE49-F238E27FC236}">
                <a16:creationId xmlns:a16="http://schemas.microsoft.com/office/drawing/2014/main" id="{05B42E75-2995-3944-A5F4-529B59CEFD61}"/>
              </a:ext>
            </a:extLst>
          </p:cNvPr>
          <p:cNvPicPr>
            <a:picLocks noChangeAspect="1"/>
          </p:cNvPicPr>
          <p:nvPr/>
        </p:nvPicPr>
        <p:blipFill rotWithShape="1">
          <a:blip r:embed="rId4"/>
          <a:srcRect r="47046" b="18207"/>
          <a:stretch/>
        </p:blipFill>
        <p:spPr>
          <a:xfrm>
            <a:off x="4742420" y="3959810"/>
            <a:ext cx="2723855" cy="575355"/>
          </a:xfrm>
          <a:prstGeom prst="rect">
            <a:avLst/>
          </a:prstGeom>
        </p:spPr>
      </p:pic>
      <p:sp>
        <p:nvSpPr>
          <p:cNvPr id="10" name="Text Placeholder 7">
            <a:extLst>
              <a:ext uri="{FF2B5EF4-FFF2-40B4-BE49-F238E27FC236}">
                <a16:creationId xmlns:a16="http://schemas.microsoft.com/office/drawing/2014/main" id="{ACDC9309-1E74-3E49-8B8D-AF568C0D3294}"/>
              </a:ext>
            </a:extLst>
          </p:cNvPr>
          <p:cNvSpPr txBox="1">
            <a:spLocks/>
          </p:cNvSpPr>
          <p:nvPr/>
        </p:nvSpPr>
        <p:spPr>
          <a:xfrm>
            <a:off x="457200" y="3699248"/>
            <a:ext cx="4023360" cy="95666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457200" indent="-1730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627063" indent="-12858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86518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084263"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2" name="Text Placeholder 7">
            <a:extLst>
              <a:ext uri="{FF2B5EF4-FFF2-40B4-BE49-F238E27FC236}">
                <a16:creationId xmlns:a16="http://schemas.microsoft.com/office/drawing/2014/main" id="{787B1A64-9958-7540-B393-DF58AE431486}"/>
              </a:ext>
            </a:extLst>
          </p:cNvPr>
          <p:cNvSpPr txBox="1">
            <a:spLocks/>
          </p:cNvSpPr>
          <p:nvPr/>
        </p:nvSpPr>
        <p:spPr>
          <a:xfrm>
            <a:off x="457200" y="3685077"/>
            <a:ext cx="4162508" cy="95666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457200" indent="-1730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627063" indent="-12858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86518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084263"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mean Pearson correlation coefficient of the 1M-flatten was higher than that of the 1M-random data frame</a:t>
            </a:r>
          </a:p>
        </p:txBody>
      </p:sp>
    </p:spTree>
    <p:extLst>
      <p:ext uri="{BB962C8B-B14F-4D97-AF65-F5344CB8AC3E}">
        <p14:creationId xmlns:p14="http://schemas.microsoft.com/office/powerpoint/2010/main" val="385561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16977731-C412-3943-B741-04857B423370}" vid="{1CB93506-B23E-0946-9F6E-16BB195DC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Argonne presentation_16x9</Template>
  <TotalTime>301</TotalTime>
  <Words>1417</Words>
  <Application>Microsoft Macintosh PowerPoint</Application>
  <PresentationFormat>On-screen Show (16:9)</PresentationFormat>
  <Paragraphs>243</Paragraphs>
  <Slides>18</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Calibri Light</vt:lpstr>
      <vt:lpstr>Times</vt:lpstr>
      <vt:lpstr>Times New Roman</vt:lpstr>
      <vt:lpstr>Trebuchet MS</vt:lpstr>
      <vt:lpstr>Wingdings</vt:lpstr>
      <vt:lpstr>presentation_16x9</vt:lpstr>
      <vt:lpstr>Office Theme</vt:lpstr>
      <vt:lpstr>Targeting Billion-Scale Compound Libraries with Deep Learning</vt:lpstr>
      <vt:lpstr>Introduction</vt:lpstr>
      <vt:lpstr>Overview of the work</vt:lpstr>
      <vt:lpstr>PowerPoint Presentation</vt:lpstr>
      <vt:lpstr>PowerPoint Presentation</vt:lpstr>
      <vt:lpstr>Initial Data frame construction</vt:lpstr>
      <vt:lpstr>PowerPoint Presentation</vt:lpstr>
      <vt:lpstr>Feature Impact</vt:lpstr>
      <vt:lpstr>Training Set Size Impact</vt:lpstr>
      <vt:lpstr>Learning curves</vt:lpstr>
      <vt:lpstr>Model training</vt:lpstr>
      <vt:lpstr>PowerPoint Presentation</vt:lpstr>
      <vt:lpstr>Hyperparameter Optimization</vt:lpstr>
      <vt:lpstr>Inferencing</vt:lpstr>
      <vt:lpstr>Inferencing</vt:lpstr>
      <vt:lpstr>Data and code availability</vt:lpstr>
      <vt:lpstr>PowerPoint Presentation</vt:lpstr>
      <vt:lpstr>Early Screening Results from Whole Cell Assays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Brettin, Thomas S.</cp:lastModifiedBy>
  <cp:revision>21</cp:revision>
  <cp:lastPrinted>2015-09-08T15:35:42Z</cp:lastPrinted>
  <dcterms:created xsi:type="dcterms:W3CDTF">2018-07-03T17:34:09Z</dcterms:created>
  <dcterms:modified xsi:type="dcterms:W3CDTF">2021-07-06T22:41:45Z</dcterms:modified>
</cp:coreProperties>
</file>